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7" r:id="rId2"/>
    <p:sldMasterId id="2147483716" r:id="rId3"/>
    <p:sldMasterId id="2147483720" r:id="rId4"/>
    <p:sldMasterId id="2147483724" r:id="rId5"/>
  </p:sldMasterIdLst>
  <p:notesMasterIdLst>
    <p:notesMasterId r:id="rId77"/>
  </p:notesMasterIdLst>
  <p:handoutMasterIdLst>
    <p:handoutMasterId r:id="rId78"/>
  </p:handoutMasterIdLst>
  <p:sldIdLst>
    <p:sldId id="256" r:id="rId6"/>
    <p:sldId id="328" r:id="rId7"/>
    <p:sldId id="332" r:id="rId8"/>
    <p:sldId id="392" r:id="rId9"/>
    <p:sldId id="331" r:id="rId10"/>
    <p:sldId id="487" r:id="rId11"/>
    <p:sldId id="385" r:id="rId12"/>
    <p:sldId id="541" r:id="rId13"/>
    <p:sldId id="542" r:id="rId14"/>
    <p:sldId id="489" r:id="rId15"/>
    <p:sldId id="398" r:id="rId16"/>
    <p:sldId id="545" r:id="rId17"/>
    <p:sldId id="519" r:id="rId18"/>
    <p:sldId id="490" r:id="rId19"/>
    <p:sldId id="330" r:id="rId20"/>
    <p:sldId id="329" r:id="rId21"/>
    <p:sldId id="548" r:id="rId22"/>
    <p:sldId id="340" r:id="rId23"/>
    <p:sldId id="352" r:id="rId24"/>
    <p:sldId id="491" r:id="rId25"/>
    <p:sldId id="549" r:id="rId26"/>
    <p:sldId id="495" r:id="rId27"/>
    <p:sldId id="494" r:id="rId28"/>
    <p:sldId id="493" r:id="rId29"/>
    <p:sldId id="338" r:id="rId30"/>
    <p:sldId id="550" r:id="rId31"/>
    <p:sldId id="349" r:id="rId32"/>
    <p:sldId id="551" r:id="rId33"/>
    <p:sldId id="555" r:id="rId34"/>
    <p:sldId id="577" r:id="rId35"/>
    <p:sldId id="556" r:id="rId36"/>
    <p:sldId id="580" r:id="rId37"/>
    <p:sldId id="561" r:id="rId38"/>
    <p:sldId id="520" r:id="rId39"/>
    <p:sldId id="552" r:id="rId40"/>
    <p:sldId id="524" r:id="rId41"/>
    <p:sldId id="525" r:id="rId42"/>
    <p:sldId id="553" r:id="rId43"/>
    <p:sldId id="558" r:id="rId44"/>
    <p:sldId id="557" r:id="rId45"/>
    <p:sldId id="560" r:id="rId46"/>
    <p:sldId id="570" r:id="rId47"/>
    <p:sldId id="571" r:id="rId48"/>
    <p:sldId id="522" r:id="rId49"/>
    <p:sldId id="523" r:id="rId50"/>
    <p:sldId id="516" r:id="rId51"/>
    <p:sldId id="411" r:id="rId52"/>
    <p:sldId id="424" r:id="rId53"/>
    <p:sldId id="578" r:id="rId54"/>
    <p:sldId id="336" r:id="rId55"/>
    <p:sldId id="418" r:id="rId56"/>
    <p:sldId id="444" r:id="rId57"/>
    <p:sldId id="511" r:id="rId58"/>
    <p:sldId id="510" r:id="rId59"/>
    <p:sldId id="505" r:id="rId60"/>
    <p:sldId id="506" r:id="rId61"/>
    <p:sldId id="507" r:id="rId62"/>
    <p:sldId id="376" r:id="rId63"/>
    <p:sldId id="453" r:id="rId64"/>
    <p:sldId id="443" r:id="rId65"/>
    <p:sldId id="434" r:id="rId66"/>
    <p:sldId id="500" r:id="rId67"/>
    <p:sldId id="449" r:id="rId68"/>
    <p:sldId id="579" r:id="rId69"/>
    <p:sldId id="565" r:id="rId70"/>
    <p:sldId id="567" r:id="rId71"/>
    <p:sldId id="568" r:id="rId72"/>
    <p:sldId id="502" r:id="rId73"/>
    <p:sldId id="446" r:id="rId74"/>
    <p:sldId id="517" r:id="rId75"/>
    <p:sldId id="518" r:id="rId76"/>
  </p:sldIdLst>
  <p:sldSz cx="9144000" cy="6858000" type="screen4x3"/>
  <p:notesSz cx="6783388" cy="9926638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10">
          <p15:clr>
            <a:srgbClr val="A4A3A4"/>
          </p15:clr>
        </p15:guide>
        <p15:guide id="2" orient="horz" pos="197">
          <p15:clr>
            <a:srgbClr val="A4A3A4"/>
          </p15:clr>
        </p15:guide>
        <p15:guide id="3" orient="horz" pos="4043">
          <p15:clr>
            <a:srgbClr val="A4A3A4"/>
          </p15:clr>
        </p15:guide>
        <p15:guide id="4" orient="horz" pos="3611">
          <p15:clr>
            <a:srgbClr val="A4A3A4"/>
          </p15:clr>
        </p15:guide>
        <p15:guide id="5" pos="5589">
          <p15:clr>
            <a:srgbClr val="A4A3A4"/>
          </p15:clr>
        </p15:guide>
        <p15:guide id="6" pos="345">
          <p15:clr>
            <a:srgbClr val="A4A3A4"/>
          </p15:clr>
        </p15:guide>
        <p15:guide id="7" pos="3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1"/>
    <a:srgbClr val="BC2A34"/>
    <a:srgbClr val="008000"/>
    <a:srgbClr val="FFFFEB"/>
    <a:srgbClr val="2962A7"/>
    <a:srgbClr val="7E0000"/>
    <a:srgbClr val="FBCAC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98" autoAdjust="0"/>
    <p:restoredTop sz="94673" autoAdjust="0"/>
  </p:normalViewPr>
  <p:slideViewPr>
    <p:cSldViewPr snapToGrid="0" snapToObjects="1">
      <p:cViewPr varScale="1">
        <p:scale>
          <a:sx n="111" d="100"/>
          <a:sy n="111" d="100"/>
        </p:scale>
        <p:origin x="1968" y="114"/>
      </p:cViewPr>
      <p:guideLst>
        <p:guide orient="horz" pos="1510"/>
        <p:guide orient="horz" pos="197"/>
        <p:guide orient="horz" pos="4043"/>
        <p:guide orient="horz" pos="3611"/>
        <p:guide pos="5589"/>
        <p:guide pos="345"/>
        <p:guide pos="3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3750" y="90"/>
      </p:cViewPr>
      <p:guideLst>
        <p:guide orient="horz" pos="3127"/>
        <p:guide pos="21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946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2350" y="0"/>
            <a:ext cx="293946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84CE6-F48B-4293-9087-97D54AD275D8}" type="datetimeFigureOut">
              <a:rPr lang="de-DE" smtClean="0"/>
              <a:t>30.01.2023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3946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2350" y="9428583"/>
            <a:ext cx="293946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F5F44-DAA3-4724-85EE-7ABF12FE6B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28417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0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1750" y="0"/>
            <a:ext cx="29400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CCF2A-92C5-4352-B346-1E2FE5E32CF7}" type="datetimeFigureOut">
              <a:rPr lang="de-DE" smtClean="0"/>
              <a:t>30.01.2023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7863" y="4776788"/>
            <a:ext cx="5427662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00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1750" y="9429750"/>
            <a:ext cx="29400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4A223-875B-48E6-8B52-F1D6A02804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9158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5922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319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409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3875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5622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1187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2121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5941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456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234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662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08906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4387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99015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21891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69261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44961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09542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18442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50033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94001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280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30087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09069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76435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67867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66934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16972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9725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76390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90875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04392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2012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08585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43090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43902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60512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77792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21441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82519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3355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52329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9344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3804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95712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12985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42978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5671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04250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01071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59359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06879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43844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43618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3843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37861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537419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8195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006437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61808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856910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06074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6044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83926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333469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215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19554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041580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248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62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A223-875B-48E6-8B52-F1D6A02804D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236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36"/>
          <p:cNvSpPr/>
          <p:nvPr userDrawn="1"/>
        </p:nvSpPr>
        <p:spPr>
          <a:xfrm>
            <a:off x="0" y="2549525"/>
            <a:ext cx="1065213" cy="34925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1" name="Untertitel 2"/>
          <p:cNvSpPr>
            <a:spLocks noGrp="1"/>
          </p:cNvSpPr>
          <p:nvPr>
            <p:ph type="subTitle" idx="10"/>
          </p:nvPr>
        </p:nvSpPr>
        <p:spPr>
          <a:xfrm>
            <a:off x="552450" y="1920010"/>
            <a:ext cx="7620000" cy="7234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2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54472" y="1392238"/>
            <a:ext cx="7620000" cy="6926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 baseline="0">
                <a:solidFill>
                  <a:srgbClr val="BC2A34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0" y="2652965"/>
            <a:ext cx="9144000" cy="324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645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43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616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83213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9239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58000" y="-26988"/>
            <a:ext cx="2286000" cy="6181726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0" y="-26988"/>
            <a:ext cx="6705600" cy="6181726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8885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7921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lvl="0"/>
            <a:endParaRPr lang="de-DE" noProof="0" smtClean="0"/>
          </a:p>
        </p:txBody>
      </p:sp>
    </p:spTree>
    <p:extLst>
      <p:ext uri="{BB962C8B-B14F-4D97-AF65-F5344CB8AC3E}">
        <p14:creationId xmlns:p14="http://schemas.microsoft.com/office/powerpoint/2010/main" val="3023635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7921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lvl="0"/>
            <a:endParaRPr lang="de-DE" noProof="0" smtClean="0"/>
          </a:p>
        </p:txBody>
      </p:sp>
    </p:spTree>
    <p:extLst>
      <p:ext uri="{BB962C8B-B14F-4D97-AF65-F5344CB8AC3E}">
        <p14:creationId xmlns:p14="http://schemas.microsoft.com/office/powerpoint/2010/main" val="3053936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36"/>
          <p:cNvSpPr/>
          <p:nvPr userDrawn="1"/>
        </p:nvSpPr>
        <p:spPr>
          <a:xfrm>
            <a:off x="0" y="2549525"/>
            <a:ext cx="1065213" cy="34925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Untertitel 2"/>
          <p:cNvSpPr>
            <a:spLocks noGrp="1"/>
          </p:cNvSpPr>
          <p:nvPr>
            <p:ph type="subTitle" idx="10"/>
          </p:nvPr>
        </p:nvSpPr>
        <p:spPr>
          <a:xfrm>
            <a:off x="552450" y="1920010"/>
            <a:ext cx="7620000" cy="7234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2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54472" y="1392238"/>
            <a:ext cx="7620000" cy="6926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 baseline="0">
                <a:solidFill>
                  <a:srgbClr val="BC2A34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96952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/>
          <p:cNvSpPr>
            <a:spLocks noGrp="1"/>
          </p:cNvSpPr>
          <p:nvPr>
            <p:ph sz="quarter" idx="11" hasCustomPrompt="1"/>
          </p:nvPr>
        </p:nvSpPr>
        <p:spPr>
          <a:xfrm>
            <a:off x="544947" y="2344160"/>
            <a:ext cx="7629525" cy="33262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388" indent="-179388">
              <a:buClr>
                <a:srgbClr val="BC2A34"/>
              </a:buClr>
              <a:buFont typeface="Calibri" panose="020F0502020204030204" pitchFamily="34" charset="0"/>
              <a:buChar char="›"/>
              <a:defRPr sz="1800" baseline="0">
                <a:latin typeface="+mn-lt"/>
              </a:defRPr>
            </a:lvl1pPr>
            <a:lvl2pPr marL="360363" indent="-180975" defTabSz="269875">
              <a:buFont typeface="Calibri" panose="020F0502020204030204" pitchFamily="34" charset="0"/>
              <a:buChar char="‐"/>
              <a:defRPr sz="1800" baseline="0">
                <a:latin typeface="+mn-lt"/>
              </a:defRPr>
            </a:lvl2pPr>
          </a:lstStyle>
          <a:p>
            <a:pPr lvl="0"/>
            <a:r>
              <a:rPr lang="de-DE" dirty="0" smtClean="0"/>
              <a:t>Hier bitte Text einfügen – Calibri 18 </a:t>
            </a:r>
            <a:r>
              <a:rPr lang="de-DE" dirty="0" err="1" smtClean="0"/>
              <a:t>pt</a:t>
            </a:r>
            <a:r>
              <a:rPr lang="de-DE" dirty="0" smtClean="0"/>
              <a:t>, schwarz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2"/>
          </p:nvPr>
        </p:nvSpPr>
        <p:spPr>
          <a:xfrm>
            <a:off x="554472" y="1395451"/>
            <a:ext cx="7620000" cy="6926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 baseline="0">
                <a:solidFill>
                  <a:srgbClr val="BC2A34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4" name="Text Box 276"/>
          <p:cNvSpPr txBox="1">
            <a:spLocks noChangeAspect="1" noChangeArrowheads="1"/>
          </p:cNvSpPr>
          <p:nvPr userDrawn="1"/>
        </p:nvSpPr>
        <p:spPr bwMode="auto">
          <a:xfrm>
            <a:off x="171805" y="6634465"/>
            <a:ext cx="7561262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sz="900" dirty="0" smtClean="0">
                <a:solidFill>
                  <a:prstClr val="white"/>
                </a:solidFill>
                <a:latin typeface="Calibri"/>
              </a:rPr>
              <a:t>Seite </a:t>
            </a:r>
            <a:fld id="{B264ED84-F98B-40AE-A71B-F165C07822D1}" type="slidenum">
              <a:rPr lang="de-DE" sz="900" smtClean="0">
                <a:solidFill>
                  <a:prstClr val="white"/>
                </a:solidFill>
                <a:latin typeface="Calibri"/>
              </a:rPr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 smtClean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382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/>
          <p:cNvSpPr>
            <a:spLocks noGrp="1"/>
          </p:cNvSpPr>
          <p:nvPr>
            <p:ph sz="quarter" idx="11" hasCustomPrompt="1"/>
          </p:nvPr>
        </p:nvSpPr>
        <p:spPr>
          <a:xfrm>
            <a:off x="544947" y="1416965"/>
            <a:ext cx="7629525" cy="45438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388" indent="-179388">
              <a:buClr>
                <a:srgbClr val="BC2A34"/>
              </a:buClr>
              <a:buFont typeface="Arial" panose="020B0604020202020204" pitchFamily="34" charset="0"/>
              <a:buChar char="•"/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363" indent="-180975" defTabSz="269875">
              <a:buFont typeface="Calibri" panose="020F0502020204030204" pitchFamily="34" charset="0"/>
              <a:buChar char="‐"/>
              <a:defRPr sz="2000" baseline="0">
                <a:latin typeface="+mn-lt"/>
              </a:defRPr>
            </a:lvl2pPr>
          </a:lstStyle>
          <a:p>
            <a:pPr lvl="0"/>
            <a:r>
              <a:rPr lang="de-DE" dirty="0"/>
              <a:t>Hier bitte Text einfügen – Calibri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smtClean="0"/>
              <a:t>schwarz</a:t>
            </a:r>
            <a:endParaRPr lang="de-DE" dirty="0"/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2"/>
          </p:nvPr>
        </p:nvSpPr>
        <p:spPr>
          <a:xfrm>
            <a:off x="554472" y="312988"/>
            <a:ext cx="7620000" cy="6926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1" i="0" baseline="0">
                <a:solidFill>
                  <a:srgbClr val="2962A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8"/>
          <p:cNvSpPr txBox="1"/>
          <p:nvPr userDrawn="1"/>
        </p:nvSpPr>
        <p:spPr>
          <a:xfrm>
            <a:off x="552450" y="2380447"/>
            <a:ext cx="8234362" cy="95410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de-DE" sz="2800" dirty="0">
                <a:solidFill>
                  <a:prstClr val="black"/>
                </a:solidFill>
                <a:latin typeface="Calibri"/>
                <a:cs typeface="Arial" charset="0"/>
              </a:rPr>
              <a:t>Gemeinsam gegen den Krebs.</a:t>
            </a:r>
          </a:p>
          <a:p>
            <a:pPr>
              <a:defRPr/>
            </a:pPr>
            <a:r>
              <a:rPr lang="de-DE" sz="2800" dirty="0">
                <a:solidFill>
                  <a:prstClr val="black"/>
                </a:solidFill>
                <a:latin typeface="Calibri"/>
                <a:cs typeface="Arial" charset="0"/>
              </a:rPr>
              <a:t>Gemeinsam für das Leben.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953" b="1008"/>
          <a:stretch/>
        </p:blipFill>
        <p:spPr>
          <a:xfrm>
            <a:off x="3563741" y="4118400"/>
            <a:ext cx="5580259" cy="242677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24" y="6078560"/>
            <a:ext cx="1865921" cy="410307"/>
          </a:xfrm>
          <a:prstGeom prst="rect">
            <a:avLst/>
          </a:prstGeom>
        </p:spPr>
      </p:pic>
      <p:pic>
        <p:nvPicPr>
          <p:cNvPr id="15" name="Picture 2" descr="Y:\CIO Bonn\Leitung\Öffentlichkeitsarbeit\Logo's\Uni Bonn\UNI_Bonn_Logo_Standard_RZ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10" y="6052206"/>
            <a:ext cx="1115923" cy="43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233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36"/>
          <p:cNvSpPr/>
          <p:nvPr userDrawn="1"/>
        </p:nvSpPr>
        <p:spPr>
          <a:xfrm>
            <a:off x="0" y="2549525"/>
            <a:ext cx="1065213" cy="34925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Untertitel 2"/>
          <p:cNvSpPr>
            <a:spLocks noGrp="1"/>
          </p:cNvSpPr>
          <p:nvPr>
            <p:ph type="subTitle" idx="10"/>
          </p:nvPr>
        </p:nvSpPr>
        <p:spPr>
          <a:xfrm>
            <a:off x="552450" y="1920010"/>
            <a:ext cx="7620000" cy="7234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2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54472" y="1392238"/>
            <a:ext cx="7620000" cy="6926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 baseline="0">
                <a:solidFill>
                  <a:srgbClr val="BC2A34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71497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/>
          <p:cNvSpPr>
            <a:spLocks noGrp="1"/>
          </p:cNvSpPr>
          <p:nvPr>
            <p:ph sz="quarter" idx="11" hasCustomPrompt="1"/>
          </p:nvPr>
        </p:nvSpPr>
        <p:spPr>
          <a:xfrm>
            <a:off x="544947" y="2344160"/>
            <a:ext cx="7629525" cy="33262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388" indent="-179388">
              <a:buClr>
                <a:srgbClr val="BC2A34"/>
              </a:buClr>
              <a:buFont typeface="Calibri" panose="020F0502020204030204" pitchFamily="34" charset="0"/>
              <a:buChar char="›"/>
              <a:defRPr sz="1800" baseline="0">
                <a:latin typeface="+mn-lt"/>
              </a:defRPr>
            </a:lvl1pPr>
            <a:lvl2pPr marL="360363" indent="-180975" defTabSz="269875">
              <a:buFont typeface="Calibri" panose="020F0502020204030204" pitchFamily="34" charset="0"/>
              <a:buChar char="‐"/>
              <a:defRPr sz="1800" baseline="0">
                <a:latin typeface="+mn-lt"/>
              </a:defRPr>
            </a:lvl2pPr>
          </a:lstStyle>
          <a:p>
            <a:pPr lvl="0"/>
            <a:r>
              <a:rPr lang="de-DE" dirty="0" smtClean="0"/>
              <a:t>Hier bitte Text einfügen – Calibri 18 </a:t>
            </a:r>
            <a:r>
              <a:rPr lang="de-DE" dirty="0" err="1" smtClean="0"/>
              <a:t>pt</a:t>
            </a:r>
            <a:r>
              <a:rPr lang="de-DE" dirty="0" smtClean="0"/>
              <a:t>, schwarz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2"/>
          </p:nvPr>
        </p:nvSpPr>
        <p:spPr>
          <a:xfrm>
            <a:off x="554472" y="1395451"/>
            <a:ext cx="7620000" cy="6926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 baseline="0">
                <a:solidFill>
                  <a:srgbClr val="BC2A34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4" name="Text Box 276"/>
          <p:cNvSpPr txBox="1">
            <a:spLocks noChangeAspect="1" noChangeArrowheads="1"/>
          </p:cNvSpPr>
          <p:nvPr userDrawn="1"/>
        </p:nvSpPr>
        <p:spPr bwMode="auto">
          <a:xfrm>
            <a:off x="171805" y="6634465"/>
            <a:ext cx="7561262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sz="900" dirty="0" smtClean="0">
                <a:solidFill>
                  <a:prstClr val="white"/>
                </a:solidFill>
                <a:latin typeface="Calibri"/>
              </a:rPr>
              <a:t>Seite </a:t>
            </a:r>
            <a:fld id="{B264ED84-F98B-40AE-A71B-F165C07822D1}" type="slidenum">
              <a:rPr lang="de-DE" sz="900" smtClean="0">
                <a:solidFill>
                  <a:prstClr val="white"/>
                </a:solidFill>
                <a:latin typeface="Calibri"/>
              </a:rPr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 smtClean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22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8"/>
          <p:cNvSpPr txBox="1"/>
          <p:nvPr userDrawn="1"/>
        </p:nvSpPr>
        <p:spPr>
          <a:xfrm>
            <a:off x="552450" y="2380447"/>
            <a:ext cx="8234362" cy="95410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de-DE" sz="2800" dirty="0">
                <a:solidFill>
                  <a:prstClr val="black"/>
                </a:solidFill>
                <a:latin typeface="Calibri"/>
                <a:cs typeface="Arial" charset="0"/>
              </a:rPr>
              <a:t>Gemeinsam gegen den Krebs.</a:t>
            </a:r>
          </a:p>
          <a:p>
            <a:pPr>
              <a:defRPr/>
            </a:pPr>
            <a:r>
              <a:rPr lang="de-DE" sz="2800" dirty="0">
                <a:solidFill>
                  <a:prstClr val="black"/>
                </a:solidFill>
                <a:latin typeface="Calibri"/>
                <a:cs typeface="Arial" charset="0"/>
              </a:rPr>
              <a:t>Gemeinsam für das Leben.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953" b="1008"/>
          <a:stretch/>
        </p:blipFill>
        <p:spPr>
          <a:xfrm>
            <a:off x="3563741" y="4118400"/>
            <a:ext cx="5580259" cy="242677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24" y="6078560"/>
            <a:ext cx="1865921" cy="410307"/>
          </a:xfrm>
          <a:prstGeom prst="rect">
            <a:avLst/>
          </a:prstGeom>
        </p:spPr>
      </p:pic>
      <p:pic>
        <p:nvPicPr>
          <p:cNvPr id="15" name="Picture 2" descr="Y:\CIO Bonn\Leitung\Öffentlichkeitsarbeit\Logo's\Uni Bonn\UNI_Bonn_Logo_Standard_RZ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10" y="6052206"/>
            <a:ext cx="1115923" cy="43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286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36"/>
          <p:cNvSpPr/>
          <p:nvPr userDrawn="1"/>
        </p:nvSpPr>
        <p:spPr>
          <a:xfrm>
            <a:off x="0" y="2549525"/>
            <a:ext cx="1065213" cy="34925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Untertitel 2"/>
          <p:cNvSpPr>
            <a:spLocks noGrp="1"/>
          </p:cNvSpPr>
          <p:nvPr>
            <p:ph type="subTitle" idx="10"/>
          </p:nvPr>
        </p:nvSpPr>
        <p:spPr>
          <a:xfrm>
            <a:off x="552450" y="1920010"/>
            <a:ext cx="7620000" cy="7234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2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54472" y="1392238"/>
            <a:ext cx="7620000" cy="6926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 baseline="0">
                <a:solidFill>
                  <a:srgbClr val="BC2A34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32143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/>
          <p:cNvSpPr>
            <a:spLocks noGrp="1"/>
          </p:cNvSpPr>
          <p:nvPr>
            <p:ph sz="quarter" idx="11" hasCustomPrompt="1"/>
          </p:nvPr>
        </p:nvSpPr>
        <p:spPr>
          <a:xfrm>
            <a:off x="544947" y="2344160"/>
            <a:ext cx="7629525" cy="33262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9388" indent="-179388">
              <a:buClr>
                <a:srgbClr val="BC2A34"/>
              </a:buClr>
              <a:buFont typeface="Calibri" panose="020F0502020204030204" pitchFamily="34" charset="0"/>
              <a:buChar char="›"/>
              <a:defRPr sz="1800" baseline="0">
                <a:latin typeface="+mn-lt"/>
              </a:defRPr>
            </a:lvl1pPr>
            <a:lvl2pPr marL="360363" indent="-180975" defTabSz="269875">
              <a:buFont typeface="Calibri" panose="020F0502020204030204" pitchFamily="34" charset="0"/>
              <a:buChar char="‐"/>
              <a:defRPr sz="1800" baseline="0">
                <a:latin typeface="+mn-lt"/>
              </a:defRPr>
            </a:lvl2pPr>
          </a:lstStyle>
          <a:p>
            <a:pPr lvl="0"/>
            <a:r>
              <a:rPr lang="de-DE" dirty="0" smtClean="0"/>
              <a:t>Hier bitte Text einfügen – Calibri 18 </a:t>
            </a:r>
            <a:r>
              <a:rPr lang="de-DE" dirty="0" err="1" smtClean="0"/>
              <a:t>pt</a:t>
            </a:r>
            <a:r>
              <a:rPr lang="de-DE" dirty="0" smtClean="0"/>
              <a:t>, schwarz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2"/>
          </p:nvPr>
        </p:nvSpPr>
        <p:spPr>
          <a:xfrm>
            <a:off x="554472" y="1395451"/>
            <a:ext cx="7620000" cy="6926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 baseline="0">
                <a:solidFill>
                  <a:srgbClr val="BC2A34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4" name="Text Box 276"/>
          <p:cNvSpPr txBox="1">
            <a:spLocks noChangeAspect="1" noChangeArrowheads="1"/>
          </p:cNvSpPr>
          <p:nvPr userDrawn="1"/>
        </p:nvSpPr>
        <p:spPr bwMode="auto">
          <a:xfrm>
            <a:off x="171805" y="6634465"/>
            <a:ext cx="7561262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sz="900" dirty="0" smtClean="0">
                <a:solidFill>
                  <a:prstClr val="white"/>
                </a:solidFill>
                <a:latin typeface="Calibri"/>
              </a:rPr>
              <a:t>Seite </a:t>
            </a:r>
            <a:fld id="{B264ED84-F98B-40AE-A71B-F165C07822D1}" type="slidenum">
              <a:rPr lang="de-DE" sz="900" smtClean="0">
                <a:solidFill>
                  <a:prstClr val="white"/>
                </a:solidFill>
                <a:latin typeface="Calibri"/>
              </a:rPr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 smtClean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845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8"/>
          <p:cNvSpPr txBox="1"/>
          <p:nvPr userDrawn="1"/>
        </p:nvSpPr>
        <p:spPr>
          <a:xfrm>
            <a:off x="552450" y="2380447"/>
            <a:ext cx="8234362" cy="95410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de-DE" sz="2800" dirty="0">
                <a:solidFill>
                  <a:prstClr val="black"/>
                </a:solidFill>
                <a:latin typeface="Calibri"/>
                <a:cs typeface="Arial" charset="0"/>
              </a:rPr>
              <a:t>Gemeinsam gegen den Krebs.</a:t>
            </a:r>
          </a:p>
          <a:p>
            <a:pPr>
              <a:defRPr/>
            </a:pPr>
            <a:r>
              <a:rPr lang="de-DE" sz="2800" dirty="0">
                <a:solidFill>
                  <a:prstClr val="black"/>
                </a:solidFill>
                <a:latin typeface="Calibri"/>
                <a:cs typeface="Arial" charset="0"/>
              </a:rPr>
              <a:t>Gemeinsam für das Leben.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953" b="1008"/>
          <a:stretch/>
        </p:blipFill>
        <p:spPr>
          <a:xfrm>
            <a:off x="3563741" y="4118400"/>
            <a:ext cx="5580259" cy="242677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24" y="6078560"/>
            <a:ext cx="1865921" cy="410307"/>
          </a:xfrm>
          <a:prstGeom prst="rect">
            <a:avLst/>
          </a:prstGeom>
        </p:spPr>
      </p:pic>
      <p:pic>
        <p:nvPicPr>
          <p:cNvPr id="15" name="Picture 2" descr="Y:\CIO Bonn\Leitung\Öffentlichkeitsarbeit\Logo's\Uni Bonn\UNI_Bonn_Logo_Standard_RZ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10" y="6052206"/>
            <a:ext cx="1115923" cy="43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736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8"/>
          <p:cNvSpPr txBox="1"/>
          <p:nvPr userDrawn="1"/>
        </p:nvSpPr>
        <p:spPr>
          <a:xfrm>
            <a:off x="552450" y="2380447"/>
            <a:ext cx="8234362" cy="95410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de-DE" sz="2800" dirty="0" err="1">
                <a:latin typeface="+mn-lt"/>
                <a:cs typeface="Arial" charset="0"/>
              </a:rPr>
              <a:t>Together</a:t>
            </a:r>
            <a:r>
              <a:rPr lang="de-DE" sz="2800" baseline="0" dirty="0">
                <a:latin typeface="+mn-lt"/>
                <a:cs typeface="Arial" charset="0"/>
              </a:rPr>
              <a:t> </a:t>
            </a:r>
            <a:r>
              <a:rPr lang="de-DE" sz="2800" baseline="0" dirty="0" err="1">
                <a:latin typeface="+mn-lt"/>
                <a:cs typeface="Arial" charset="0"/>
              </a:rPr>
              <a:t>Against</a:t>
            </a:r>
            <a:r>
              <a:rPr lang="de-DE" sz="2800" baseline="0" dirty="0">
                <a:latin typeface="+mn-lt"/>
                <a:cs typeface="Arial" charset="0"/>
              </a:rPr>
              <a:t> Cancer.</a:t>
            </a:r>
            <a:endParaRPr lang="de-DE" sz="2800" dirty="0">
              <a:latin typeface="+mn-lt"/>
              <a:cs typeface="Arial" charset="0"/>
            </a:endParaRPr>
          </a:p>
          <a:p>
            <a:pPr>
              <a:defRPr/>
            </a:pPr>
            <a:r>
              <a:rPr lang="de-DE" sz="2800" dirty="0" err="1">
                <a:latin typeface="+mn-lt"/>
                <a:cs typeface="Arial" charset="0"/>
              </a:rPr>
              <a:t>Together</a:t>
            </a:r>
            <a:r>
              <a:rPr lang="de-DE" sz="2800" dirty="0">
                <a:latin typeface="+mn-lt"/>
                <a:cs typeface="Arial" charset="0"/>
              </a:rPr>
              <a:t> </a:t>
            </a:r>
            <a:r>
              <a:rPr lang="de-DE" sz="2800" dirty="0" err="1">
                <a:latin typeface="+mn-lt"/>
                <a:cs typeface="Arial" charset="0"/>
              </a:rPr>
              <a:t>For</a:t>
            </a:r>
            <a:r>
              <a:rPr lang="de-DE" sz="2800" baseline="0" dirty="0">
                <a:latin typeface="+mn-lt"/>
                <a:cs typeface="Arial" charset="0"/>
              </a:rPr>
              <a:t> Life</a:t>
            </a:r>
            <a:r>
              <a:rPr lang="de-DE" sz="2800" dirty="0">
                <a:latin typeface="+mn-lt"/>
                <a:cs typeface="Arial" charset="0"/>
              </a:rPr>
              <a:t>.</a:t>
            </a:r>
          </a:p>
        </p:txBody>
      </p:sp>
      <p:pic>
        <p:nvPicPr>
          <p:cNvPr id="11" name="Grafik 11" descr="UKK_SIGNET_001_RGB_300_dpi_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52450" y="6048290"/>
            <a:ext cx="124301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K:\Kommunikation\Logo + Design\UKB Logo\LOGO-NEU 2017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5607848"/>
            <a:ext cx="1381126" cy="34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d 12" descr="Logo_UKD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6093296"/>
            <a:ext cx="1704791" cy="306277"/>
          </a:xfrm>
          <a:prstGeom prst="rect">
            <a:avLst/>
          </a:prstGeom>
        </p:spPr>
      </p:pic>
      <p:pic>
        <p:nvPicPr>
          <p:cNvPr id="14" name="Bild 13" descr="Logo_Uniklinik_RWTH_Aachen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542638"/>
            <a:ext cx="1251658" cy="38447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953" b="1008"/>
          <a:stretch/>
        </p:blipFill>
        <p:spPr>
          <a:xfrm>
            <a:off x="3563741" y="4116903"/>
            <a:ext cx="5580259" cy="242677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69" y="246852"/>
            <a:ext cx="2758085" cy="1238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Inhal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UKB_Logo_RGB_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51688" y="228600"/>
            <a:ext cx="1552575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96814"/>
            <a:ext cx="3239311" cy="83431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2400">
                <a:solidFill>
                  <a:srgbClr val="0063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52712"/>
            <a:ext cx="8229600" cy="4525963"/>
          </a:xfrm>
          <a:prstGeom prst="rect">
            <a:avLst/>
          </a:prstGeom>
        </p:spPr>
        <p:txBody>
          <a:bodyPr lIns="0"/>
          <a:lstStyle>
            <a:lvl1pPr marL="174625" indent="-174625">
              <a:buClr>
                <a:srgbClr val="006398"/>
              </a:buClr>
              <a:buFont typeface="Arial" pitchFamily="34" charset="0"/>
              <a:buChar char="»"/>
              <a:defRPr sz="2400" b="1">
                <a:latin typeface="Arial" pitchFamily="34" charset="0"/>
                <a:cs typeface="Arial" pitchFamily="34" charset="0"/>
              </a:defRPr>
            </a:lvl1pPr>
            <a:lvl2pPr marL="174625" indent="0">
              <a:buFontTx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627063" indent="-228600">
              <a:defRPr sz="1600"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6553200" y="53267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de-DE"/>
              <a:t>Seite </a:t>
            </a:r>
            <a:fld id="{CF34ED96-F308-4070-B9AA-527CB2CC3C7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1"/>
          </p:nvPr>
        </p:nvSpPr>
        <p:spPr>
          <a:xfrm>
            <a:off x="457200" y="6473825"/>
            <a:ext cx="817563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4F97881-4D7F-4147-8805-92F64D0BB826}" type="datetime1">
              <a:rPr lang="de-DE"/>
              <a:pPr>
                <a:defRPr/>
              </a:pPr>
              <a:t>30.01.2023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365250" y="6473825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 sz="1000"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5299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5124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1039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8404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7443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9451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"/>
          <p:cNvSpPr>
            <a:spLocks noChangeArrowheads="1"/>
          </p:cNvSpPr>
          <p:nvPr userDrawn="1"/>
        </p:nvSpPr>
        <p:spPr bwMode="auto">
          <a:xfrm>
            <a:off x="0" y="6545263"/>
            <a:ext cx="9144000" cy="323850"/>
          </a:xfrm>
          <a:prstGeom prst="rect">
            <a:avLst/>
          </a:prstGeom>
          <a:solidFill>
            <a:srgbClr val="BC2A34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</a:endParaRPr>
          </a:p>
        </p:txBody>
      </p:sp>
      <p:sp>
        <p:nvSpPr>
          <p:cNvPr id="11" name="Text Box 276"/>
          <p:cNvSpPr txBox="1">
            <a:spLocks noChangeAspect="1" noChangeArrowheads="1"/>
          </p:cNvSpPr>
          <p:nvPr userDrawn="1"/>
        </p:nvSpPr>
        <p:spPr bwMode="auto">
          <a:xfrm>
            <a:off x="171804" y="6634464"/>
            <a:ext cx="8821193" cy="17779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sz="900" dirty="0">
                <a:solidFill>
                  <a:schemeClr val="bg1"/>
                </a:solidFill>
                <a:latin typeface="+mn-lt"/>
              </a:rPr>
              <a:t>Page </a:t>
            </a:r>
            <a:fld id="{B264ED84-F98B-40AE-A71B-F165C07822D1}" type="slidenum">
              <a:rPr lang="de-DE" sz="900" smtClean="0">
                <a:solidFill>
                  <a:schemeClr val="bg1"/>
                </a:solidFill>
                <a:latin typeface="+mn-lt"/>
              </a:rPr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‹Nr.›</a:t>
            </a:fld>
            <a:r>
              <a:rPr lang="de-DE" sz="900" dirty="0">
                <a:solidFill>
                  <a:schemeClr val="bg1"/>
                </a:solidFill>
                <a:latin typeface="+mn-lt"/>
              </a:rPr>
              <a:t>    </a:t>
            </a:r>
            <a:r>
              <a:rPr lang="en-US" sz="900" dirty="0">
                <a:solidFill>
                  <a:schemeClr val="bg1"/>
                </a:solidFill>
                <a:latin typeface="+mn-lt"/>
                <a:cs typeface="Arial" charset="0"/>
              </a:rPr>
              <a:t>|    </a:t>
            </a:r>
            <a:r>
              <a:rPr lang="en-US" sz="900" dirty="0" smtClean="0">
                <a:solidFill>
                  <a:schemeClr val="bg1"/>
                </a:solidFill>
                <a:latin typeface="+mn-lt"/>
                <a:cs typeface="Arial" charset="0"/>
              </a:rPr>
              <a:t>07</a:t>
            </a:r>
            <a:r>
              <a:rPr lang="de-DE" sz="900" dirty="0" smtClean="0">
                <a:solidFill>
                  <a:schemeClr val="bg1"/>
                </a:solidFill>
                <a:latin typeface="+mn-lt"/>
              </a:rPr>
              <a:t>.12.2022   </a:t>
            </a:r>
            <a:r>
              <a:rPr lang="en-US" sz="900" dirty="0" smtClean="0">
                <a:solidFill>
                  <a:schemeClr val="bg1"/>
                </a:solidFill>
                <a:latin typeface="+mn-lt"/>
                <a:cs typeface="Arial" charset="0"/>
              </a:rPr>
              <a:t>| </a:t>
            </a:r>
            <a:r>
              <a:rPr lang="en-US" sz="900" baseline="0" dirty="0" smtClean="0">
                <a:solidFill>
                  <a:schemeClr val="bg1"/>
                </a:solidFill>
                <a:latin typeface="+mn-lt"/>
                <a:cs typeface="Arial" charset="0"/>
              </a:rPr>
              <a:t>  </a:t>
            </a:r>
            <a:r>
              <a:rPr lang="en-US" sz="900" dirty="0" smtClean="0">
                <a:solidFill>
                  <a:schemeClr val="bg1"/>
                </a:solidFill>
                <a:latin typeface="+mn-lt"/>
                <a:cs typeface="Arial" charset="0"/>
              </a:rPr>
              <a:t>Aretz   </a:t>
            </a:r>
            <a:r>
              <a:rPr lang="en-US" sz="900" dirty="0" err="1" smtClean="0">
                <a:solidFill>
                  <a:schemeClr val="bg1"/>
                </a:solidFill>
                <a:latin typeface="+mn-lt"/>
                <a:cs typeface="Arial" charset="0"/>
              </a:rPr>
              <a:t>Humangenetik</a:t>
            </a:r>
            <a:r>
              <a:rPr lang="en-US" sz="900" dirty="0" smtClean="0">
                <a:solidFill>
                  <a:schemeClr val="bg1"/>
                </a:solidFill>
                <a:latin typeface="+mn-lt"/>
                <a:cs typeface="Arial" charset="0"/>
              </a:rPr>
              <a:t>  UKB</a:t>
            </a:r>
            <a:r>
              <a:rPr lang="en-US" sz="900" baseline="0" dirty="0" smtClean="0">
                <a:solidFill>
                  <a:schemeClr val="bg1"/>
                </a:solidFill>
                <a:latin typeface="+mn-lt"/>
                <a:cs typeface="Arial" charset="0"/>
              </a:rPr>
              <a:t>									                        </a:t>
            </a:r>
            <a:r>
              <a:rPr lang="en-US" sz="900" baseline="0" dirty="0" smtClean="0">
                <a:solidFill>
                  <a:schemeClr val="bg1"/>
                </a:solidFill>
                <a:latin typeface="+mn-lt"/>
                <a:cs typeface="Arial" charset="0"/>
              </a:rPr>
              <a:t>                 </a:t>
            </a:r>
            <a:r>
              <a:rPr lang="en-US" sz="900" baseline="0" dirty="0" err="1" smtClean="0">
                <a:solidFill>
                  <a:schemeClr val="bg1"/>
                </a:solidFill>
                <a:latin typeface="+mn-lt"/>
                <a:cs typeface="Arial" charset="0"/>
              </a:rPr>
              <a:t>Erbliche</a:t>
            </a:r>
            <a:r>
              <a:rPr lang="en-US" sz="900" baseline="0" dirty="0" smtClean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en-US" sz="900" baseline="0" dirty="0" err="1" smtClean="0">
                <a:solidFill>
                  <a:schemeClr val="bg1"/>
                </a:solidFill>
                <a:latin typeface="+mn-lt"/>
                <a:cs typeface="Arial" charset="0"/>
              </a:rPr>
              <a:t>Tumorsyndrome</a:t>
            </a:r>
            <a:r>
              <a:rPr lang="en-US" sz="900" baseline="0" dirty="0" smtClean="0">
                <a:solidFill>
                  <a:schemeClr val="bg1"/>
                </a:solidFill>
                <a:latin typeface="+mn-lt"/>
                <a:cs typeface="Arial" charset="0"/>
              </a:rPr>
              <a:t>                                                                                         </a:t>
            </a:r>
            <a:endParaRPr lang="en-US" sz="900" dirty="0">
              <a:solidFill>
                <a:schemeClr val="bg1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8925" y="115888"/>
            <a:ext cx="5435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287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22532" name="Picture 12" descr="UKB_Logo_RGB_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092950" y="163513"/>
            <a:ext cx="17272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260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57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574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574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574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574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"/>
          <p:cNvSpPr>
            <a:spLocks noChangeArrowheads="1"/>
          </p:cNvSpPr>
          <p:nvPr userDrawn="1"/>
        </p:nvSpPr>
        <p:spPr bwMode="auto">
          <a:xfrm>
            <a:off x="0" y="6545263"/>
            <a:ext cx="9144000" cy="323850"/>
          </a:xfrm>
          <a:prstGeom prst="rect">
            <a:avLst/>
          </a:prstGeom>
          <a:solidFill>
            <a:srgbClr val="BC2A34"/>
          </a:solidFill>
          <a:ln>
            <a:noFill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365" y="105847"/>
            <a:ext cx="1026737" cy="73218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818" y="124703"/>
            <a:ext cx="1245410" cy="73218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1845" y="27268"/>
            <a:ext cx="2067236" cy="98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CIO Bonn\Leitung\Öffentlichkeitsarbeit\Logo's\CIO\CIO ABCD_ab 01.10.18\CIO ABCD Logo_DE\Internet Master (PNG)_für Word Dokumente zu verwenden\CIO-Logo_RGB_zugeschnitten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8" y="134196"/>
            <a:ext cx="2482113" cy="73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22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"/>
          <p:cNvSpPr>
            <a:spLocks noChangeArrowheads="1"/>
          </p:cNvSpPr>
          <p:nvPr userDrawn="1"/>
        </p:nvSpPr>
        <p:spPr bwMode="auto">
          <a:xfrm>
            <a:off x="0" y="6545263"/>
            <a:ext cx="9144000" cy="323850"/>
          </a:xfrm>
          <a:prstGeom prst="rect">
            <a:avLst/>
          </a:prstGeom>
          <a:solidFill>
            <a:srgbClr val="BC2A34"/>
          </a:solidFill>
          <a:ln>
            <a:noFill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365" y="105847"/>
            <a:ext cx="1026737" cy="73218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818" y="124703"/>
            <a:ext cx="1245410" cy="73218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1845" y="27268"/>
            <a:ext cx="2067236" cy="98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CIO Bonn\Leitung\Öffentlichkeitsarbeit\Logo's\CIO\CIO ABCD_ab 01.10.18\CIO ABCD Logo_DE\Internet Master (PNG)_für Word Dokumente zu verwenden\CIO-Logo_RGB_zugeschnitten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8" y="134196"/>
            <a:ext cx="2482113" cy="73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94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"/>
          <p:cNvSpPr>
            <a:spLocks noChangeArrowheads="1"/>
          </p:cNvSpPr>
          <p:nvPr userDrawn="1"/>
        </p:nvSpPr>
        <p:spPr bwMode="auto">
          <a:xfrm>
            <a:off x="0" y="6545263"/>
            <a:ext cx="9144000" cy="323850"/>
          </a:xfrm>
          <a:prstGeom prst="rect">
            <a:avLst/>
          </a:prstGeom>
          <a:solidFill>
            <a:srgbClr val="BC2A34"/>
          </a:solidFill>
          <a:ln>
            <a:noFill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365" y="105847"/>
            <a:ext cx="1026737" cy="73218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818" y="124703"/>
            <a:ext cx="1245410" cy="73218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1845" y="27268"/>
            <a:ext cx="2067236" cy="98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CIO Bonn\Leitung\Öffentlichkeitsarbeit\Logo's\CIO\CIO ABCD_ab 01.10.18\CIO ABCD Logo_DE\Internet Master (PNG)_für Word Dokumente zu verwenden\CIO-Logo_RGB_zugeschnitten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8" y="134196"/>
            <a:ext cx="2482113" cy="73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2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jpe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jpeg"/><Relationship Id="rId9" Type="http://schemas.openxmlformats.org/officeDocument/2006/relationships/image" Target="../media/image1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6" descr="dns_Strang_k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84"/>
          <a:stretch>
            <a:fillRect/>
          </a:stretch>
        </p:blipFill>
        <p:spPr bwMode="auto">
          <a:xfrm>
            <a:off x="0" y="-512170"/>
            <a:ext cx="9144000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12"/>
          <p:cNvSpPr txBox="1">
            <a:spLocks noChangeArrowheads="1"/>
          </p:cNvSpPr>
          <p:nvPr/>
        </p:nvSpPr>
        <p:spPr bwMode="auto">
          <a:xfrm>
            <a:off x="2603168" y="4093013"/>
            <a:ext cx="4005741" cy="136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600" b="1" dirty="0" smtClean="0"/>
              <a:t>Stefan Aretz</a:t>
            </a:r>
          </a:p>
          <a:p>
            <a:pPr algn="ctr" eaLnBrk="1" hangingPunct="1">
              <a:spcBef>
                <a:spcPts val="600"/>
              </a:spcBef>
              <a:buFontTx/>
              <a:buNone/>
              <a:defRPr/>
            </a:pPr>
            <a:r>
              <a:rPr lang="de-DE" altLang="de-DE" sz="1400" dirty="0" smtClean="0">
                <a:ea typeface="ＭＳ Ｐゴシック" pitchFamily="34" charset="-128"/>
              </a:rPr>
              <a:t>Institut für Humangenetik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400" dirty="0" smtClean="0">
                <a:ea typeface="ＭＳ Ｐゴシック" pitchFamily="34" charset="-128"/>
              </a:rPr>
              <a:t>Zentrum für erbliche Tumorerkrankungen</a:t>
            </a:r>
          </a:p>
          <a:p>
            <a:pPr algn="ctr" eaLnBrk="1" hangingPunct="1">
              <a:spcBef>
                <a:spcPts val="200"/>
              </a:spcBef>
              <a:buFontTx/>
              <a:buNone/>
              <a:defRPr/>
            </a:pPr>
            <a:r>
              <a:rPr lang="de-DE" altLang="de-DE" sz="1400" dirty="0" smtClean="0">
                <a:ea typeface="ＭＳ Ｐゴシック" pitchFamily="34" charset="-128"/>
              </a:rPr>
              <a:t>ERN GENTURIS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400" dirty="0" smtClean="0">
                <a:ea typeface="ＭＳ Ｐゴシック" pitchFamily="34" charset="-128"/>
              </a:rPr>
              <a:t>Universitätsklinikum Bon</a:t>
            </a:r>
            <a:r>
              <a:rPr lang="de-DE" alt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n</a:t>
            </a:r>
            <a:r>
              <a:rPr lang="de-DE" alt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206" y="5887439"/>
            <a:ext cx="1178348" cy="45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Logo Krebsinformationsdien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5" descr="Logo Krebsinformationsdiens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AutoShape 7" descr="Logo Krebsinformationsdiens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AutoShape 9" descr="Logo Krebsinformationsdiens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29475" r="43102" b="58261"/>
          <a:stretch>
            <a:fillRect/>
          </a:stretch>
        </p:blipFill>
        <p:spPr bwMode="auto">
          <a:xfrm>
            <a:off x="5648390" y="5846185"/>
            <a:ext cx="121018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918" y="5874094"/>
            <a:ext cx="2062342" cy="51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96" y="5903192"/>
            <a:ext cx="1561390" cy="34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ieren 7"/>
          <p:cNvGrpSpPr>
            <a:grpSpLocks/>
          </p:cNvGrpSpPr>
          <p:nvPr/>
        </p:nvGrpSpPr>
        <p:grpSpPr bwMode="auto">
          <a:xfrm>
            <a:off x="0" y="788535"/>
            <a:ext cx="9144000" cy="1865313"/>
            <a:chOff x="0" y="5113745"/>
            <a:chExt cx="9144000" cy="1865272"/>
          </a:xfrm>
        </p:grpSpPr>
        <p:sp>
          <p:nvSpPr>
            <p:cNvPr id="17" name="Freihandform 16"/>
            <p:cNvSpPr/>
            <p:nvPr/>
          </p:nvSpPr>
          <p:spPr>
            <a:xfrm>
              <a:off x="0" y="5113745"/>
              <a:ext cx="9144000" cy="1865272"/>
            </a:xfrm>
            <a:custGeom>
              <a:avLst/>
              <a:gdLst>
                <a:gd name="connsiteX0" fmla="*/ 0 w 9144000"/>
                <a:gd name="connsiteY0" fmla="*/ 0 h 1872208"/>
                <a:gd name="connsiteX1" fmla="*/ 9144000 w 9144000"/>
                <a:gd name="connsiteY1" fmla="*/ 0 h 1872208"/>
                <a:gd name="connsiteX2" fmla="*/ 9144000 w 9144000"/>
                <a:gd name="connsiteY2" fmla="*/ 1872208 h 1872208"/>
                <a:gd name="connsiteX3" fmla="*/ 0 w 9144000"/>
                <a:gd name="connsiteY3" fmla="*/ 1872208 h 1872208"/>
                <a:gd name="connsiteX4" fmla="*/ 0 w 9144000"/>
                <a:gd name="connsiteY4" fmla="*/ 0 h 1872208"/>
                <a:gd name="connsiteX0" fmla="*/ 0 w 9144000"/>
                <a:gd name="connsiteY0" fmla="*/ 0 h 1872208"/>
                <a:gd name="connsiteX1" fmla="*/ 9144000 w 9144000"/>
                <a:gd name="connsiteY1" fmla="*/ 144016 h 1872208"/>
                <a:gd name="connsiteX2" fmla="*/ 9144000 w 9144000"/>
                <a:gd name="connsiteY2" fmla="*/ 1872208 h 1872208"/>
                <a:gd name="connsiteX3" fmla="*/ 0 w 9144000"/>
                <a:gd name="connsiteY3" fmla="*/ 1872208 h 1872208"/>
                <a:gd name="connsiteX4" fmla="*/ 0 w 9144000"/>
                <a:gd name="connsiteY4" fmla="*/ 0 h 1872208"/>
                <a:gd name="connsiteX0" fmla="*/ 0 w 9144000"/>
                <a:gd name="connsiteY0" fmla="*/ 648072 h 1728192"/>
                <a:gd name="connsiteX1" fmla="*/ 9144000 w 9144000"/>
                <a:gd name="connsiteY1" fmla="*/ 0 h 1728192"/>
                <a:gd name="connsiteX2" fmla="*/ 9144000 w 9144000"/>
                <a:gd name="connsiteY2" fmla="*/ 1728192 h 1728192"/>
                <a:gd name="connsiteX3" fmla="*/ 0 w 9144000"/>
                <a:gd name="connsiteY3" fmla="*/ 1728192 h 1728192"/>
                <a:gd name="connsiteX4" fmla="*/ 0 w 9144000"/>
                <a:gd name="connsiteY4" fmla="*/ 648072 h 1728192"/>
                <a:gd name="connsiteX0" fmla="*/ 0 w 9144000"/>
                <a:gd name="connsiteY0" fmla="*/ 648072 h 1766119"/>
                <a:gd name="connsiteX1" fmla="*/ 9144000 w 9144000"/>
                <a:gd name="connsiteY1" fmla="*/ 0 h 1766119"/>
                <a:gd name="connsiteX2" fmla="*/ 9144000 w 9144000"/>
                <a:gd name="connsiteY2" fmla="*/ 1728192 h 1766119"/>
                <a:gd name="connsiteX3" fmla="*/ 0 w 9144000"/>
                <a:gd name="connsiteY3" fmla="*/ 1728192 h 1766119"/>
                <a:gd name="connsiteX4" fmla="*/ 0 w 9144000"/>
                <a:gd name="connsiteY4" fmla="*/ 648072 h 1766119"/>
                <a:gd name="connsiteX0" fmla="*/ 0 w 9144000"/>
                <a:gd name="connsiteY0" fmla="*/ 648072 h 1766119"/>
                <a:gd name="connsiteX1" fmla="*/ 9144000 w 9144000"/>
                <a:gd name="connsiteY1" fmla="*/ 0 h 1766119"/>
                <a:gd name="connsiteX2" fmla="*/ 9144000 w 9144000"/>
                <a:gd name="connsiteY2" fmla="*/ 1728192 h 1766119"/>
                <a:gd name="connsiteX3" fmla="*/ 0 w 9144000"/>
                <a:gd name="connsiteY3" fmla="*/ 1728192 h 1766119"/>
                <a:gd name="connsiteX4" fmla="*/ 0 w 9144000"/>
                <a:gd name="connsiteY4" fmla="*/ 648072 h 1766119"/>
                <a:gd name="connsiteX0" fmla="*/ 0 w 9144000"/>
                <a:gd name="connsiteY0" fmla="*/ 648072 h 1802756"/>
                <a:gd name="connsiteX1" fmla="*/ 9144000 w 9144000"/>
                <a:gd name="connsiteY1" fmla="*/ 0 h 1802756"/>
                <a:gd name="connsiteX2" fmla="*/ 9144000 w 9144000"/>
                <a:gd name="connsiteY2" fmla="*/ 1728192 h 1802756"/>
                <a:gd name="connsiteX3" fmla="*/ 0 w 9144000"/>
                <a:gd name="connsiteY3" fmla="*/ 1728192 h 1802756"/>
                <a:gd name="connsiteX4" fmla="*/ 0 w 9144000"/>
                <a:gd name="connsiteY4" fmla="*/ 648072 h 1802756"/>
                <a:gd name="connsiteX0" fmla="*/ 0 w 9144000"/>
                <a:gd name="connsiteY0" fmla="*/ 648072 h 1865272"/>
                <a:gd name="connsiteX1" fmla="*/ 9144000 w 9144000"/>
                <a:gd name="connsiteY1" fmla="*/ 0 h 1865272"/>
                <a:gd name="connsiteX2" fmla="*/ 9144000 w 9144000"/>
                <a:gd name="connsiteY2" fmla="*/ 1728192 h 1865272"/>
                <a:gd name="connsiteX3" fmla="*/ 0 w 9144000"/>
                <a:gd name="connsiteY3" fmla="*/ 1728192 h 1865272"/>
                <a:gd name="connsiteX4" fmla="*/ 0 w 9144000"/>
                <a:gd name="connsiteY4" fmla="*/ 648072 h 1865272"/>
                <a:gd name="connsiteX0" fmla="*/ 0 w 9144000"/>
                <a:gd name="connsiteY0" fmla="*/ 648072 h 1865272"/>
                <a:gd name="connsiteX1" fmla="*/ 9144000 w 9144000"/>
                <a:gd name="connsiteY1" fmla="*/ 0 h 1865272"/>
                <a:gd name="connsiteX2" fmla="*/ 9144000 w 9144000"/>
                <a:gd name="connsiteY2" fmla="*/ 1728192 h 1865272"/>
                <a:gd name="connsiteX3" fmla="*/ 0 w 9144000"/>
                <a:gd name="connsiteY3" fmla="*/ 1728192 h 1865272"/>
                <a:gd name="connsiteX4" fmla="*/ 0 w 9144000"/>
                <a:gd name="connsiteY4" fmla="*/ 648072 h 1865272"/>
                <a:gd name="connsiteX0" fmla="*/ 0 w 9144000"/>
                <a:gd name="connsiteY0" fmla="*/ 648072 h 1865272"/>
                <a:gd name="connsiteX1" fmla="*/ 9144000 w 9144000"/>
                <a:gd name="connsiteY1" fmla="*/ 0 h 1865272"/>
                <a:gd name="connsiteX2" fmla="*/ 9144000 w 9144000"/>
                <a:gd name="connsiteY2" fmla="*/ 1387724 h 1865272"/>
                <a:gd name="connsiteX3" fmla="*/ 0 w 9144000"/>
                <a:gd name="connsiteY3" fmla="*/ 1728192 h 1865272"/>
                <a:gd name="connsiteX4" fmla="*/ 0 w 9144000"/>
                <a:gd name="connsiteY4" fmla="*/ 648072 h 1865272"/>
                <a:gd name="connsiteX0" fmla="*/ 0 w 9144000"/>
                <a:gd name="connsiteY0" fmla="*/ 648072 h 1865272"/>
                <a:gd name="connsiteX1" fmla="*/ 9144000 w 9144000"/>
                <a:gd name="connsiteY1" fmla="*/ 0 h 1865272"/>
                <a:gd name="connsiteX2" fmla="*/ 9144000 w 9144000"/>
                <a:gd name="connsiteY2" fmla="*/ 1387724 h 1865272"/>
                <a:gd name="connsiteX3" fmla="*/ 0 w 9144000"/>
                <a:gd name="connsiteY3" fmla="*/ 1514183 h 1865272"/>
                <a:gd name="connsiteX4" fmla="*/ 0 w 9144000"/>
                <a:gd name="connsiteY4" fmla="*/ 648072 h 1865272"/>
                <a:gd name="connsiteX0" fmla="*/ 0 w 9144000"/>
                <a:gd name="connsiteY0" fmla="*/ 648072 h 1865272"/>
                <a:gd name="connsiteX1" fmla="*/ 9144000 w 9144000"/>
                <a:gd name="connsiteY1" fmla="*/ 0 h 1865272"/>
                <a:gd name="connsiteX2" fmla="*/ 9144000 w 9144000"/>
                <a:gd name="connsiteY2" fmla="*/ 1494728 h 1865272"/>
                <a:gd name="connsiteX3" fmla="*/ 0 w 9144000"/>
                <a:gd name="connsiteY3" fmla="*/ 1514183 h 1865272"/>
                <a:gd name="connsiteX4" fmla="*/ 0 w 9144000"/>
                <a:gd name="connsiteY4" fmla="*/ 648072 h 1865272"/>
                <a:gd name="connsiteX0" fmla="*/ 0 w 9144000"/>
                <a:gd name="connsiteY0" fmla="*/ 648072 h 1865272"/>
                <a:gd name="connsiteX1" fmla="*/ 9144000 w 9144000"/>
                <a:gd name="connsiteY1" fmla="*/ 0 h 1865272"/>
                <a:gd name="connsiteX2" fmla="*/ 9144000 w 9144000"/>
                <a:gd name="connsiteY2" fmla="*/ 1475272 h 1865272"/>
                <a:gd name="connsiteX3" fmla="*/ 0 w 9144000"/>
                <a:gd name="connsiteY3" fmla="*/ 1514183 h 1865272"/>
                <a:gd name="connsiteX4" fmla="*/ 0 w 9144000"/>
                <a:gd name="connsiteY4" fmla="*/ 648072 h 1865272"/>
                <a:gd name="connsiteX0" fmla="*/ 0 w 9144000"/>
                <a:gd name="connsiteY0" fmla="*/ 648072 h 1865272"/>
                <a:gd name="connsiteX1" fmla="*/ 9144000 w 9144000"/>
                <a:gd name="connsiteY1" fmla="*/ 0 h 1865272"/>
                <a:gd name="connsiteX2" fmla="*/ 9144000 w 9144000"/>
                <a:gd name="connsiteY2" fmla="*/ 1515655 h 1865272"/>
                <a:gd name="connsiteX3" fmla="*/ 0 w 9144000"/>
                <a:gd name="connsiteY3" fmla="*/ 1514183 h 1865272"/>
                <a:gd name="connsiteX4" fmla="*/ 0 w 9144000"/>
                <a:gd name="connsiteY4" fmla="*/ 648072 h 1865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865272">
                  <a:moveTo>
                    <a:pt x="0" y="648072"/>
                  </a:moveTo>
                  <a:cubicBezTo>
                    <a:pt x="3526888" y="1865272"/>
                    <a:pt x="7417195" y="1049426"/>
                    <a:pt x="9144000" y="0"/>
                  </a:cubicBezTo>
                  <a:lnTo>
                    <a:pt x="9144000" y="1515655"/>
                  </a:lnTo>
                  <a:lnTo>
                    <a:pt x="0" y="1514183"/>
                  </a:lnTo>
                  <a:lnTo>
                    <a:pt x="0" y="6480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600" dirty="0">
                <a:solidFill>
                  <a:srgbClr val="FFFFFF"/>
                </a:solidFill>
              </a:endParaRPr>
            </a:p>
          </p:txBody>
        </p:sp>
        <p:sp>
          <p:nvSpPr>
            <p:cNvPr id="18" name="Freihandform 17"/>
            <p:cNvSpPr/>
            <p:nvPr/>
          </p:nvSpPr>
          <p:spPr>
            <a:xfrm>
              <a:off x="0" y="5434413"/>
              <a:ext cx="9144000" cy="1085826"/>
            </a:xfrm>
            <a:custGeom>
              <a:avLst/>
              <a:gdLst>
                <a:gd name="connsiteX0" fmla="*/ 0 w 9152626"/>
                <a:gd name="connsiteY0" fmla="*/ 405442 h 405442"/>
                <a:gd name="connsiteX1" fmla="*/ 9152626 w 9152626"/>
                <a:gd name="connsiteY1" fmla="*/ 0 h 405442"/>
                <a:gd name="connsiteX2" fmla="*/ 9152626 w 9152626"/>
                <a:gd name="connsiteY2" fmla="*/ 0 h 405442"/>
                <a:gd name="connsiteX0" fmla="*/ 0 w 9152626"/>
                <a:gd name="connsiteY0" fmla="*/ 405442 h 612476"/>
                <a:gd name="connsiteX1" fmla="*/ 4468483 w 9152626"/>
                <a:gd name="connsiteY1" fmla="*/ 612476 h 612476"/>
                <a:gd name="connsiteX2" fmla="*/ 9152626 w 9152626"/>
                <a:gd name="connsiteY2" fmla="*/ 0 h 612476"/>
                <a:gd name="connsiteX3" fmla="*/ 9152626 w 9152626"/>
                <a:gd name="connsiteY3" fmla="*/ 0 h 612476"/>
                <a:gd name="connsiteX0" fmla="*/ 0 w 9152626"/>
                <a:gd name="connsiteY0" fmla="*/ 405442 h 641230"/>
                <a:gd name="connsiteX1" fmla="*/ 4468483 w 9152626"/>
                <a:gd name="connsiteY1" fmla="*/ 612476 h 641230"/>
                <a:gd name="connsiteX2" fmla="*/ 9152626 w 9152626"/>
                <a:gd name="connsiteY2" fmla="*/ 0 h 641230"/>
                <a:gd name="connsiteX3" fmla="*/ 9152626 w 9152626"/>
                <a:gd name="connsiteY3" fmla="*/ 0 h 641230"/>
                <a:gd name="connsiteX0" fmla="*/ 0 w 9152626"/>
                <a:gd name="connsiteY0" fmla="*/ 405442 h 641230"/>
                <a:gd name="connsiteX1" fmla="*/ 4468483 w 9152626"/>
                <a:gd name="connsiteY1" fmla="*/ 612476 h 641230"/>
                <a:gd name="connsiteX2" fmla="*/ 9152626 w 9152626"/>
                <a:gd name="connsiteY2" fmla="*/ 0 h 641230"/>
                <a:gd name="connsiteX3" fmla="*/ 9152626 w 9152626"/>
                <a:gd name="connsiteY3" fmla="*/ 0 h 641230"/>
                <a:gd name="connsiteX0" fmla="*/ 0 w 9152626"/>
                <a:gd name="connsiteY0" fmla="*/ 405442 h 1055298"/>
                <a:gd name="connsiteX1" fmla="*/ 4399472 w 9152626"/>
                <a:gd name="connsiteY1" fmla="*/ 1026544 h 1055298"/>
                <a:gd name="connsiteX2" fmla="*/ 9152626 w 9152626"/>
                <a:gd name="connsiteY2" fmla="*/ 0 h 1055298"/>
                <a:gd name="connsiteX3" fmla="*/ 9152626 w 9152626"/>
                <a:gd name="connsiteY3" fmla="*/ 0 h 1055298"/>
                <a:gd name="connsiteX0" fmla="*/ 0 w 9152626"/>
                <a:gd name="connsiteY0" fmla="*/ 405442 h 1026544"/>
                <a:gd name="connsiteX1" fmla="*/ 4399472 w 9152626"/>
                <a:gd name="connsiteY1" fmla="*/ 1026544 h 1026544"/>
                <a:gd name="connsiteX2" fmla="*/ 9152626 w 9152626"/>
                <a:gd name="connsiteY2" fmla="*/ 0 h 1026544"/>
                <a:gd name="connsiteX3" fmla="*/ 9152626 w 9152626"/>
                <a:gd name="connsiteY3" fmla="*/ 0 h 1026544"/>
                <a:gd name="connsiteX0" fmla="*/ 0 w 9152626"/>
                <a:gd name="connsiteY0" fmla="*/ 405442 h 1026544"/>
                <a:gd name="connsiteX1" fmla="*/ 4399472 w 9152626"/>
                <a:gd name="connsiteY1" fmla="*/ 1026544 h 1026544"/>
                <a:gd name="connsiteX2" fmla="*/ 9152626 w 9152626"/>
                <a:gd name="connsiteY2" fmla="*/ 0 h 1026544"/>
                <a:gd name="connsiteX3" fmla="*/ 9152626 w 9152626"/>
                <a:gd name="connsiteY3" fmla="*/ 0 h 1026544"/>
                <a:gd name="connsiteX0" fmla="*/ 0 w 9152626"/>
                <a:gd name="connsiteY0" fmla="*/ 405442 h 1026544"/>
                <a:gd name="connsiteX1" fmla="*/ 4399472 w 9152626"/>
                <a:gd name="connsiteY1" fmla="*/ 1026544 h 1026544"/>
                <a:gd name="connsiteX2" fmla="*/ 9152626 w 9152626"/>
                <a:gd name="connsiteY2" fmla="*/ 0 h 1026544"/>
                <a:gd name="connsiteX3" fmla="*/ 9152626 w 9152626"/>
                <a:gd name="connsiteY3" fmla="*/ 0 h 1026544"/>
                <a:gd name="connsiteX0" fmla="*/ 0 w 9152626"/>
                <a:gd name="connsiteY0" fmla="*/ 405442 h 1026544"/>
                <a:gd name="connsiteX1" fmla="*/ 4399472 w 9152626"/>
                <a:gd name="connsiteY1" fmla="*/ 1026544 h 1026544"/>
                <a:gd name="connsiteX2" fmla="*/ 9152626 w 9152626"/>
                <a:gd name="connsiteY2" fmla="*/ 0 h 1026544"/>
                <a:gd name="connsiteX3" fmla="*/ 9152626 w 9152626"/>
                <a:gd name="connsiteY3" fmla="*/ 0 h 1026544"/>
                <a:gd name="connsiteX0" fmla="*/ 0 w 9152626"/>
                <a:gd name="connsiteY0" fmla="*/ 405442 h 1026544"/>
                <a:gd name="connsiteX1" fmla="*/ 4399472 w 9152626"/>
                <a:gd name="connsiteY1" fmla="*/ 1026544 h 1026544"/>
                <a:gd name="connsiteX2" fmla="*/ 9152626 w 9152626"/>
                <a:gd name="connsiteY2" fmla="*/ 0 h 1026544"/>
                <a:gd name="connsiteX3" fmla="*/ 9152626 w 9152626"/>
                <a:gd name="connsiteY3" fmla="*/ 0 h 1026544"/>
                <a:gd name="connsiteX0" fmla="*/ 0 w 9152626"/>
                <a:gd name="connsiteY0" fmla="*/ 405442 h 1153066"/>
                <a:gd name="connsiteX1" fmla="*/ 4399472 w 9152626"/>
                <a:gd name="connsiteY1" fmla="*/ 1026544 h 1153066"/>
                <a:gd name="connsiteX2" fmla="*/ 9152626 w 9152626"/>
                <a:gd name="connsiteY2" fmla="*/ 0 h 1153066"/>
                <a:gd name="connsiteX3" fmla="*/ 9152626 w 9152626"/>
                <a:gd name="connsiteY3" fmla="*/ 0 h 1153066"/>
                <a:gd name="connsiteX0" fmla="*/ 0 w 9152626"/>
                <a:gd name="connsiteY0" fmla="*/ 405442 h 1153066"/>
                <a:gd name="connsiteX1" fmla="*/ 4399472 w 9152626"/>
                <a:gd name="connsiteY1" fmla="*/ 1026544 h 1153066"/>
                <a:gd name="connsiteX2" fmla="*/ 9152626 w 9152626"/>
                <a:gd name="connsiteY2" fmla="*/ 0 h 1153066"/>
                <a:gd name="connsiteX3" fmla="*/ 9152626 w 9152626"/>
                <a:gd name="connsiteY3" fmla="*/ 0 h 1153066"/>
                <a:gd name="connsiteX0" fmla="*/ 0 w 9152626"/>
                <a:gd name="connsiteY0" fmla="*/ 405442 h 1153066"/>
                <a:gd name="connsiteX1" fmla="*/ 4399472 w 9152626"/>
                <a:gd name="connsiteY1" fmla="*/ 1026544 h 1153066"/>
                <a:gd name="connsiteX2" fmla="*/ 9152626 w 9152626"/>
                <a:gd name="connsiteY2" fmla="*/ 0 h 1153066"/>
                <a:gd name="connsiteX3" fmla="*/ 9152626 w 9152626"/>
                <a:gd name="connsiteY3" fmla="*/ 23812 h 1153066"/>
                <a:gd name="connsiteX0" fmla="*/ 0 w 9152626"/>
                <a:gd name="connsiteY0" fmla="*/ 634042 h 1381666"/>
                <a:gd name="connsiteX1" fmla="*/ 4399472 w 9152626"/>
                <a:gd name="connsiteY1" fmla="*/ 1255144 h 1381666"/>
                <a:gd name="connsiteX2" fmla="*/ 9152626 w 9152626"/>
                <a:gd name="connsiteY2" fmla="*/ 228600 h 1381666"/>
                <a:gd name="connsiteX3" fmla="*/ 9028801 w 9152626"/>
                <a:gd name="connsiteY3" fmla="*/ 0 h 1381666"/>
                <a:gd name="connsiteX0" fmla="*/ 0 w 9152626"/>
                <a:gd name="connsiteY0" fmla="*/ 405442 h 1153066"/>
                <a:gd name="connsiteX1" fmla="*/ 4399472 w 9152626"/>
                <a:gd name="connsiteY1" fmla="*/ 1026544 h 1153066"/>
                <a:gd name="connsiteX2" fmla="*/ 9152626 w 9152626"/>
                <a:gd name="connsiteY2" fmla="*/ 0 h 1153066"/>
                <a:gd name="connsiteX0" fmla="*/ 0 w 9152626"/>
                <a:gd name="connsiteY0" fmla="*/ 405442 h 1153066"/>
                <a:gd name="connsiteX1" fmla="*/ 4399472 w 9152626"/>
                <a:gd name="connsiteY1" fmla="*/ 1026544 h 1153066"/>
                <a:gd name="connsiteX2" fmla="*/ 9152626 w 9152626"/>
                <a:gd name="connsiteY2" fmla="*/ 0 h 1153066"/>
                <a:gd name="connsiteX0" fmla="*/ 0 w 9152626"/>
                <a:gd name="connsiteY0" fmla="*/ 405442 h 1153066"/>
                <a:gd name="connsiteX1" fmla="*/ 4399472 w 9152626"/>
                <a:gd name="connsiteY1" fmla="*/ 1026544 h 1153066"/>
                <a:gd name="connsiteX2" fmla="*/ 9152626 w 9152626"/>
                <a:gd name="connsiteY2" fmla="*/ 0 h 1153066"/>
                <a:gd name="connsiteX0" fmla="*/ 0 w 9152626"/>
                <a:gd name="connsiteY0" fmla="*/ 405442 h 1138778"/>
                <a:gd name="connsiteX1" fmla="*/ 4404234 w 9152626"/>
                <a:gd name="connsiteY1" fmla="*/ 1012256 h 1138778"/>
                <a:gd name="connsiteX2" fmla="*/ 9152626 w 9152626"/>
                <a:gd name="connsiteY2" fmla="*/ 0 h 1138778"/>
                <a:gd name="connsiteX0" fmla="*/ 0 w 9152626"/>
                <a:gd name="connsiteY0" fmla="*/ 405442 h 1138778"/>
                <a:gd name="connsiteX1" fmla="*/ 4404234 w 9152626"/>
                <a:gd name="connsiteY1" fmla="*/ 1012256 h 1138778"/>
                <a:gd name="connsiteX2" fmla="*/ 9152626 w 9152626"/>
                <a:gd name="connsiteY2" fmla="*/ 0 h 1138778"/>
                <a:gd name="connsiteX0" fmla="*/ 0 w 9152626"/>
                <a:gd name="connsiteY0" fmla="*/ 405442 h 1138778"/>
                <a:gd name="connsiteX1" fmla="*/ 4404234 w 9152626"/>
                <a:gd name="connsiteY1" fmla="*/ 1012256 h 1138778"/>
                <a:gd name="connsiteX2" fmla="*/ 9152626 w 9152626"/>
                <a:gd name="connsiteY2" fmla="*/ 0 h 1138778"/>
                <a:gd name="connsiteX0" fmla="*/ 0 w 9152626"/>
                <a:gd name="connsiteY0" fmla="*/ 405442 h 1138778"/>
                <a:gd name="connsiteX1" fmla="*/ 4404234 w 9152626"/>
                <a:gd name="connsiteY1" fmla="*/ 1012256 h 1138778"/>
                <a:gd name="connsiteX2" fmla="*/ 9152626 w 9152626"/>
                <a:gd name="connsiteY2" fmla="*/ 0 h 1138778"/>
                <a:gd name="connsiteX0" fmla="*/ 0 w 9152626"/>
                <a:gd name="connsiteY0" fmla="*/ 405442 h 1095915"/>
                <a:gd name="connsiteX1" fmla="*/ 4404234 w 9152626"/>
                <a:gd name="connsiteY1" fmla="*/ 1012256 h 1095915"/>
                <a:gd name="connsiteX2" fmla="*/ 9152626 w 9152626"/>
                <a:gd name="connsiteY2" fmla="*/ 0 h 1095915"/>
                <a:gd name="connsiteX0" fmla="*/ 0 w 9144000"/>
                <a:gd name="connsiteY0" fmla="*/ 395917 h 1095915"/>
                <a:gd name="connsiteX1" fmla="*/ 4395608 w 9144000"/>
                <a:gd name="connsiteY1" fmla="*/ 1012256 h 1095915"/>
                <a:gd name="connsiteX2" fmla="*/ 9144000 w 9144000"/>
                <a:gd name="connsiteY2" fmla="*/ 0 h 1095915"/>
                <a:gd name="connsiteX0" fmla="*/ 0 w 9144000"/>
                <a:gd name="connsiteY0" fmla="*/ 395917 h 1095915"/>
                <a:gd name="connsiteX1" fmla="*/ 4395608 w 9144000"/>
                <a:gd name="connsiteY1" fmla="*/ 1012256 h 1095915"/>
                <a:gd name="connsiteX2" fmla="*/ 9144000 w 9144000"/>
                <a:gd name="connsiteY2" fmla="*/ 0 h 1095915"/>
                <a:gd name="connsiteX0" fmla="*/ 0 w 9144000"/>
                <a:gd name="connsiteY0" fmla="*/ 395917 h 1086390"/>
                <a:gd name="connsiteX1" fmla="*/ 4395608 w 9144000"/>
                <a:gd name="connsiteY1" fmla="*/ 1012256 h 1086390"/>
                <a:gd name="connsiteX2" fmla="*/ 9144000 w 9144000"/>
                <a:gd name="connsiteY2" fmla="*/ 0 h 108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0" h="1086390">
                  <a:moveTo>
                    <a:pt x="0" y="395917"/>
                  </a:moveTo>
                  <a:cubicBezTo>
                    <a:pt x="710826" y="667335"/>
                    <a:pt x="2405557" y="1086390"/>
                    <a:pt x="4395608" y="1012256"/>
                  </a:cubicBezTo>
                  <a:cubicBezTo>
                    <a:pt x="6345178" y="885734"/>
                    <a:pt x="7654326" y="596929"/>
                    <a:pt x="9144000" y="0"/>
                  </a:cubicBezTo>
                </a:path>
              </a:pathLst>
            </a:custGeom>
            <a:ln>
              <a:solidFill>
                <a:srgbClr val="009E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23" name="Freihandform 22"/>
            <p:cNvSpPr/>
            <p:nvPr/>
          </p:nvSpPr>
          <p:spPr>
            <a:xfrm>
              <a:off x="0" y="5618559"/>
              <a:ext cx="9144000" cy="958829"/>
            </a:xfrm>
            <a:custGeom>
              <a:avLst/>
              <a:gdLst>
                <a:gd name="connsiteX0" fmla="*/ 0 w 9152626"/>
                <a:gd name="connsiteY0" fmla="*/ 405442 h 405442"/>
                <a:gd name="connsiteX1" fmla="*/ 9152626 w 9152626"/>
                <a:gd name="connsiteY1" fmla="*/ 0 h 405442"/>
                <a:gd name="connsiteX2" fmla="*/ 9152626 w 9152626"/>
                <a:gd name="connsiteY2" fmla="*/ 0 h 405442"/>
                <a:gd name="connsiteX0" fmla="*/ 0 w 9152626"/>
                <a:gd name="connsiteY0" fmla="*/ 405442 h 612476"/>
                <a:gd name="connsiteX1" fmla="*/ 4468483 w 9152626"/>
                <a:gd name="connsiteY1" fmla="*/ 612476 h 612476"/>
                <a:gd name="connsiteX2" fmla="*/ 9152626 w 9152626"/>
                <a:gd name="connsiteY2" fmla="*/ 0 h 612476"/>
                <a:gd name="connsiteX3" fmla="*/ 9152626 w 9152626"/>
                <a:gd name="connsiteY3" fmla="*/ 0 h 612476"/>
                <a:gd name="connsiteX0" fmla="*/ 0 w 9152626"/>
                <a:gd name="connsiteY0" fmla="*/ 405442 h 641230"/>
                <a:gd name="connsiteX1" fmla="*/ 4468483 w 9152626"/>
                <a:gd name="connsiteY1" fmla="*/ 612476 h 641230"/>
                <a:gd name="connsiteX2" fmla="*/ 9152626 w 9152626"/>
                <a:gd name="connsiteY2" fmla="*/ 0 h 641230"/>
                <a:gd name="connsiteX3" fmla="*/ 9152626 w 9152626"/>
                <a:gd name="connsiteY3" fmla="*/ 0 h 641230"/>
                <a:gd name="connsiteX0" fmla="*/ 0 w 9152626"/>
                <a:gd name="connsiteY0" fmla="*/ 405442 h 641230"/>
                <a:gd name="connsiteX1" fmla="*/ 4468483 w 9152626"/>
                <a:gd name="connsiteY1" fmla="*/ 612476 h 641230"/>
                <a:gd name="connsiteX2" fmla="*/ 9152626 w 9152626"/>
                <a:gd name="connsiteY2" fmla="*/ 0 h 641230"/>
                <a:gd name="connsiteX3" fmla="*/ 9152626 w 9152626"/>
                <a:gd name="connsiteY3" fmla="*/ 0 h 641230"/>
                <a:gd name="connsiteX0" fmla="*/ 0 w 9152626"/>
                <a:gd name="connsiteY0" fmla="*/ 405442 h 1055298"/>
                <a:gd name="connsiteX1" fmla="*/ 4399472 w 9152626"/>
                <a:gd name="connsiteY1" fmla="*/ 1026544 h 1055298"/>
                <a:gd name="connsiteX2" fmla="*/ 9152626 w 9152626"/>
                <a:gd name="connsiteY2" fmla="*/ 0 h 1055298"/>
                <a:gd name="connsiteX3" fmla="*/ 9152626 w 9152626"/>
                <a:gd name="connsiteY3" fmla="*/ 0 h 1055298"/>
                <a:gd name="connsiteX0" fmla="*/ 0 w 9152626"/>
                <a:gd name="connsiteY0" fmla="*/ 405442 h 1026544"/>
                <a:gd name="connsiteX1" fmla="*/ 4399472 w 9152626"/>
                <a:gd name="connsiteY1" fmla="*/ 1026544 h 1026544"/>
                <a:gd name="connsiteX2" fmla="*/ 9152626 w 9152626"/>
                <a:gd name="connsiteY2" fmla="*/ 0 h 1026544"/>
                <a:gd name="connsiteX3" fmla="*/ 9152626 w 9152626"/>
                <a:gd name="connsiteY3" fmla="*/ 0 h 1026544"/>
                <a:gd name="connsiteX0" fmla="*/ 0 w 9152626"/>
                <a:gd name="connsiteY0" fmla="*/ 405442 h 1026544"/>
                <a:gd name="connsiteX1" fmla="*/ 4399472 w 9152626"/>
                <a:gd name="connsiteY1" fmla="*/ 1026544 h 1026544"/>
                <a:gd name="connsiteX2" fmla="*/ 9152626 w 9152626"/>
                <a:gd name="connsiteY2" fmla="*/ 0 h 1026544"/>
                <a:gd name="connsiteX3" fmla="*/ 9152626 w 9152626"/>
                <a:gd name="connsiteY3" fmla="*/ 0 h 1026544"/>
                <a:gd name="connsiteX0" fmla="*/ 0 w 9152626"/>
                <a:gd name="connsiteY0" fmla="*/ 405442 h 1026544"/>
                <a:gd name="connsiteX1" fmla="*/ 4399472 w 9152626"/>
                <a:gd name="connsiteY1" fmla="*/ 1026544 h 1026544"/>
                <a:gd name="connsiteX2" fmla="*/ 9152626 w 9152626"/>
                <a:gd name="connsiteY2" fmla="*/ 0 h 1026544"/>
                <a:gd name="connsiteX3" fmla="*/ 9152626 w 9152626"/>
                <a:gd name="connsiteY3" fmla="*/ 0 h 1026544"/>
                <a:gd name="connsiteX0" fmla="*/ 0 w 9152626"/>
                <a:gd name="connsiteY0" fmla="*/ 405442 h 1026544"/>
                <a:gd name="connsiteX1" fmla="*/ 4399472 w 9152626"/>
                <a:gd name="connsiteY1" fmla="*/ 1026544 h 1026544"/>
                <a:gd name="connsiteX2" fmla="*/ 9152626 w 9152626"/>
                <a:gd name="connsiteY2" fmla="*/ 0 h 1026544"/>
                <a:gd name="connsiteX3" fmla="*/ 9152626 w 9152626"/>
                <a:gd name="connsiteY3" fmla="*/ 0 h 1026544"/>
                <a:gd name="connsiteX0" fmla="*/ 0 w 9152626"/>
                <a:gd name="connsiteY0" fmla="*/ 405442 h 1026544"/>
                <a:gd name="connsiteX1" fmla="*/ 4399472 w 9152626"/>
                <a:gd name="connsiteY1" fmla="*/ 1026544 h 1026544"/>
                <a:gd name="connsiteX2" fmla="*/ 9152626 w 9152626"/>
                <a:gd name="connsiteY2" fmla="*/ 0 h 1026544"/>
                <a:gd name="connsiteX3" fmla="*/ 9152626 w 9152626"/>
                <a:gd name="connsiteY3" fmla="*/ 0 h 1026544"/>
                <a:gd name="connsiteX0" fmla="*/ 0 w 9152626"/>
                <a:gd name="connsiteY0" fmla="*/ 405442 h 1153066"/>
                <a:gd name="connsiteX1" fmla="*/ 4399472 w 9152626"/>
                <a:gd name="connsiteY1" fmla="*/ 1026544 h 1153066"/>
                <a:gd name="connsiteX2" fmla="*/ 9152626 w 9152626"/>
                <a:gd name="connsiteY2" fmla="*/ 0 h 1153066"/>
                <a:gd name="connsiteX3" fmla="*/ 9152626 w 9152626"/>
                <a:gd name="connsiteY3" fmla="*/ 0 h 1153066"/>
                <a:gd name="connsiteX0" fmla="*/ 0 w 9152626"/>
                <a:gd name="connsiteY0" fmla="*/ 405442 h 1153066"/>
                <a:gd name="connsiteX1" fmla="*/ 4399472 w 9152626"/>
                <a:gd name="connsiteY1" fmla="*/ 1026544 h 1153066"/>
                <a:gd name="connsiteX2" fmla="*/ 9152626 w 9152626"/>
                <a:gd name="connsiteY2" fmla="*/ 0 h 1153066"/>
                <a:gd name="connsiteX3" fmla="*/ 9152626 w 9152626"/>
                <a:gd name="connsiteY3" fmla="*/ 0 h 1153066"/>
                <a:gd name="connsiteX0" fmla="*/ 0 w 9152626"/>
                <a:gd name="connsiteY0" fmla="*/ 405442 h 1153066"/>
                <a:gd name="connsiteX1" fmla="*/ 4399472 w 9152626"/>
                <a:gd name="connsiteY1" fmla="*/ 1026544 h 1153066"/>
                <a:gd name="connsiteX2" fmla="*/ 9152626 w 9152626"/>
                <a:gd name="connsiteY2" fmla="*/ 0 h 1153066"/>
                <a:gd name="connsiteX3" fmla="*/ 9152626 w 9152626"/>
                <a:gd name="connsiteY3" fmla="*/ 23812 h 1153066"/>
                <a:gd name="connsiteX0" fmla="*/ 0 w 9152626"/>
                <a:gd name="connsiteY0" fmla="*/ 634042 h 1381666"/>
                <a:gd name="connsiteX1" fmla="*/ 4399472 w 9152626"/>
                <a:gd name="connsiteY1" fmla="*/ 1255144 h 1381666"/>
                <a:gd name="connsiteX2" fmla="*/ 9152626 w 9152626"/>
                <a:gd name="connsiteY2" fmla="*/ 228600 h 1381666"/>
                <a:gd name="connsiteX3" fmla="*/ 9028801 w 9152626"/>
                <a:gd name="connsiteY3" fmla="*/ 0 h 1381666"/>
                <a:gd name="connsiteX0" fmla="*/ 0 w 9152626"/>
                <a:gd name="connsiteY0" fmla="*/ 405442 h 1153066"/>
                <a:gd name="connsiteX1" fmla="*/ 4399472 w 9152626"/>
                <a:gd name="connsiteY1" fmla="*/ 1026544 h 1153066"/>
                <a:gd name="connsiteX2" fmla="*/ 9152626 w 9152626"/>
                <a:gd name="connsiteY2" fmla="*/ 0 h 1153066"/>
                <a:gd name="connsiteX0" fmla="*/ 0 w 9152626"/>
                <a:gd name="connsiteY0" fmla="*/ 405442 h 1153066"/>
                <a:gd name="connsiteX1" fmla="*/ 4399472 w 9152626"/>
                <a:gd name="connsiteY1" fmla="*/ 1026544 h 1153066"/>
                <a:gd name="connsiteX2" fmla="*/ 9152626 w 9152626"/>
                <a:gd name="connsiteY2" fmla="*/ 0 h 1153066"/>
                <a:gd name="connsiteX0" fmla="*/ 0 w 9152626"/>
                <a:gd name="connsiteY0" fmla="*/ 405442 h 1153066"/>
                <a:gd name="connsiteX1" fmla="*/ 4399472 w 9152626"/>
                <a:gd name="connsiteY1" fmla="*/ 1026544 h 1153066"/>
                <a:gd name="connsiteX2" fmla="*/ 9152626 w 9152626"/>
                <a:gd name="connsiteY2" fmla="*/ 0 h 1153066"/>
                <a:gd name="connsiteX0" fmla="*/ 0 w 9152626"/>
                <a:gd name="connsiteY0" fmla="*/ 405442 h 1138778"/>
                <a:gd name="connsiteX1" fmla="*/ 4404234 w 9152626"/>
                <a:gd name="connsiteY1" fmla="*/ 1012256 h 1138778"/>
                <a:gd name="connsiteX2" fmla="*/ 9152626 w 9152626"/>
                <a:gd name="connsiteY2" fmla="*/ 0 h 1138778"/>
                <a:gd name="connsiteX0" fmla="*/ 0 w 9152626"/>
                <a:gd name="connsiteY0" fmla="*/ 405442 h 1138778"/>
                <a:gd name="connsiteX1" fmla="*/ 4404234 w 9152626"/>
                <a:gd name="connsiteY1" fmla="*/ 1012256 h 1138778"/>
                <a:gd name="connsiteX2" fmla="*/ 9152626 w 9152626"/>
                <a:gd name="connsiteY2" fmla="*/ 0 h 1138778"/>
                <a:gd name="connsiteX0" fmla="*/ 0 w 9152626"/>
                <a:gd name="connsiteY0" fmla="*/ 405442 h 1138778"/>
                <a:gd name="connsiteX1" fmla="*/ 4404234 w 9152626"/>
                <a:gd name="connsiteY1" fmla="*/ 1012256 h 1138778"/>
                <a:gd name="connsiteX2" fmla="*/ 9152626 w 9152626"/>
                <a:gd name="connsiteY2" fmla="*/ 0 h 1138778"/>
                <a:gd name="connsiteX0" fmla="*/ 0 w 9152626"/>
                <a:gd name="connsiteY0" fmla="*/ 405442 h 1138778"/>
                <a:gd name="connsiteX1" fmla="*/ 4404234 w 9152626"/>
                <a:gd name="connsiteY1" fmla="*/ 1012256 h 1138778"/>
                <a:gd name="connsiteX2" fmla="*/ 9152626 w 9152626"/>
                <a:gd name="connsiteY2" fmla="*/ 0 h 1138778"/>
                <a:gd name="connsiteX0" fmla="*/ 0 w 9152626"/>
                <a:gd name="connsiteY0" fmla="*/ 405442 h 1138778"/>
                <a:gd name="connsiteX1" fmla="*/ 4404234 w 9152626"/>
                <a:gd name="connsiteY1" fmla="*/ 1012256 h 1138778"/>
                <a:gd name="connsiteX2" fmla="*/ 9152626 w 9152626"/>
                <a:gd name="connsiteY2" fmla="*/ 0 h 1138778"/>
                <a:gd name="connsiteX0" fmla="*/ 0 w 9152626"/>
                <a:gd name="connsiteY0" fmla="*/ 405442 h 1138778"/>
                <a:gd name="connsiteX1" fmla="*/ 4404234 w 9152626"/>
                <a:gd name="connsiteY1" fmla="*/ 1012256 h 1138778"/>
                <a:gd name="connsiteX2" fmla="*/ 9152626 w 9152626"/>
                <a:gd name="connsiteY2" fmla="*/ 0 h 1138778"/>
                <a:gd name="connsiteX0" fmla="*/ 0 w 9152626"/>
                <a:gd name="connsiteY0" fmla="*/ 405442 h 1062578"/>
                <a:gd name="connsiteX1" fmla="*/ 4404234 w 9152626"/>
                <a:gd name="connsiteY1" fmla="*/ 1012256 h 1062578"/>
                <a:gd name="connsiteX2" fmla="*/ 9152626 w 9152626"/>
                <a:gd name="connsiteY2" fmla="*/ 0 h 1062578"/>
                <a:gd name="connsiteX0" fmla="*/ 0 w 9152626"/>
                <a:gd name="connsiteY0" fmla="*/ 293207 h 950343"/>
                <a:gd name="connsiteX1" fmla="*/ 4404234 w 9152626"/>
                <a:gd name="connsiteY1" fmla="*/ 900021 h 950343"/>
                <a:gd name="connsiteX2" fmla="*/ 9152626 w 9152626"/>
                <a:gd name="connsiteY2" fmla="*/ 0 h 950343"/>
                <a:gd name="connsiteX0" fmla="*/ 0 w 9152626"/>
                <a:gd name="connsiteY0" fmla="*/ 293207 h 950343"/>
                <a:gd name="connsiteX1" fmla="*/ 4404234 w 9152626"/>
                <a:gd name="connsiteY1" fmla="*/ 900021 h 950343"/>
                <a:gd name="connsiteX2" fmla="*/ 9152626 w 9152626"/>
                <a:gd name="connsiteY2" fmla="*/ 0 h 950343"/>
                <a:gd name="connsiteX0" fmla="*/ 0 w 9152626"/>
                <a:gd name="connsiteY0" fmla="*/ 293207 h 950343"/>
                <a:gd name="connsiteX1" fmla="*/ 4404234 w 9152626"/>
                <a:gd name="connsiteY1" fmla="*/ 900021 h 950343"/>
                <a:gd name="connsiteX2" fmla="*/ 9152626 w 9152626"/>
                <a:gd name="connsiteY2" fmla="*/ 0 h 950343"/>
                <a:gd name="connsiteX0" fmla="*/ 0 w 9144000"/>
                <a:gd name="connsiteY0" fmla="*/ 317019 h 950343"/>
                <a:gd name="connsiteX1" fmla="*/ 4395608 w 9144000"/>
                <a:gd name="connsiteY1" fmla="*/ 900021 h 950343"/>
                <a:gd name="connsiteX2" fmla="*/ 9144000 w 9144000"/>
                <a:gd name="connsiteY2" fmla="*/ 0 h 950343"/>
                <a:gd name="connsiteX0" fmla="*/ 0 w 9144000"/>
                <a:gd name="connsiteY0" fmla="*/ 297016 h 930340"/>
                <a:gd name="connsiteX1" fmla="*/ 4395608 w 9144000"/>
                <a:gd name="connsiteY1" fmla="*/ 880018 h 930340"/>
                <a:gd name="connsiteX2" fmla="*/ 9144000 w 9144000"/>
                <a:gd name="connsiteY2" fmla="*/ 0 h 930340"/>
                <a:gd name="connsiteX0" fmla="*/ 0 w 9144000"/>
                <a:gd name="connsiteY0" fmla="*/ 297016 h 930340"/>
                <a:gd name="connsiteX1" fmla="*/ 4395608 w 9144000"/>
                <a:gd name="connsiteY1" fmla="*/ 880018 h 930340"/>
                <a:gd name="connsiteX2" fmla="*/ 9144000 w 9144000"/>
                <a:gd name="connsiteY2" fmla="*/ 0 h 930340"/>
                <a:gd name="connsiteX0" fmla="*/ 0 w 9144000"/>
                <a:gd name="connsiteY0" fmla="*/ 297016 h 930340"/>
                <a:gd name="connsiteX1" fmla="*/ 4395608 w 9144000"/>
                <a:gd name="connsiteY1" fmla="*/ 880018 h 930340"/>
                <a:gd name="connsiteX2" fmla="*/ 9144000 w 9144000"/>
                <a:gd name="connsiteY2" fmla="*/ 0 h 930340"/>
                <a:gd name="connsiteX0" fmla="*/ 0 w 9935399"/>
                <a:gd name="connsiteY0" fmla="*/ 448449 h 1081773"/>
                <a:gd name="connsiteX1" fmla="*/ 4395608 w 9935399"/>
                <a:gd name="connsiteY1" fmla="*/ 1031451 h 1081773"/>
                <a:gd name="connsiteX2" fmla="*/ 9144000 w 9935399"/>
                <a:gd name="connsiteY2" fmla="*/ 146670 h 1081773"/>
                <a:gd name="connsiteX3" fmla="*/ 9144000 w 9935399"/>
                <a:gd name="connsiteY3" fmla="*/ 151433 h 1081773"/>
                <a:gd name="connsiteX0" fmla="*/ 0 w 9935399"/>
                <a:gd name="connsiteY0" fmla="*/ 454402 h 1087726"/>
                <a:gd name="connsiteX1" fmla="*/ 4395608 w 9935399"/>
                <a:gd name="connsiteY1" fmla="*/ 1037404 h 1087726"/>
                <a:gd name="connsiteX2" fmla="*/ 9144000 w 9935399"/>
                <a:gd name="connsiteY2" fmla="*/ 152623 h 1087726"/>
                <a:gd name="connsiteX3" fmla="*/ 9144000 w 9935399"/>
                <a:gd name="connsiteY3" fmla="*/ 121667 h 1087726"/>
                <a:gd name="connsiteX0" fmla="*/ 0 w 9144000"/>
                <a:gd name="connsiteY0" fmla="*/ 301779 h 935103"/>
                <a:gd name="connsiteX1" fmla="*/ 4395608 w 9144000"/>
                <a:gd name="connsiteY1" fmla="*/ 884781 h 935103"/>
                <a:gd name="connsiteX2" fmla="*/ 9144000 w 9144000"/>
                <a:gd name="connsiteY2" fmla="*/ 0 h 935103"/>
                <a:gd name="connsiteX0" fmla="*/ 0 w 9144000"/>
                <a:gd name="connsiteY0" fmla="*/ 301779 h 935103"/>
                <a:gd name="connsiteX1" fmla="*/ 4395608 w 9144000"/>
                <a:gd name="connsiteY1" fmla="*/ 884781 h 935103"/>
                <a:gd name="connsiteX2" fmla="*/ 9144000 w 9144000"/>
                <a:gd name="connsiteY2" fmla="*/ 0 h 935103"/>
                <a:gd name="connsiteX0" fmla="*/ 0 w 9144000"/>
                <a:gd name="connsiteY0" fmla="*/ 301779 h 935103"/>
                <a:gd name="connsiteX1" fmla="*/ 4395608 w 9144000"/>
                <a:gd name="connsiteY1" fmla="*/ 884781 h 935103"/>
                <a:gd name="connsiteX2" fmla="*/ 9144000 w 9144000"/>
                <a:gd name="connsiteY2" fmla="*/ 0 h 935103"/>
                <a:gd name="connsiteX0" fmla="*/ 0 w 9144000"/>
                <a:gd name="connsiteY0" fmla="*/ 301779 h 935103"/>
                <a:gd name="connsiteX1" fmla="*/ 4395608 w 9144000"/>
                <a:gd name="connsiteY1" fmla="*/ 884781 h 935103"/>
                <a:gd name="connsiteX2" fmla="*/ 9144000 w 9144000"/>
                <a:gd name="connsiteY2" fmla="*/ 0 h 935103"/>
                <a:gd name="connsiteX0" fmla="*/ 0 w 9144000"/>
                <a:gd name="connsiteY0" fmla="*/ 301779 h 935103"/>
                <a:gd name="connsiteX1" fmla="*/ 4395608 w 9144000"/>
                <a:gd name="connsiteY1" fmla="*/ 884781 h 935103"/>
                <a:gd name="connsiteX2" fmla="*/ 9144000 w 9144000"/>
                <a:gd name="connsiteY2" fmla="*/ 0 h 935103"/>
                <a:gd name="connsiteX0" fmla="*/ 0 w 9144000"/>
                <a:gd name="connsiteY0" fmla="*/ 301779 h 935103"/>
                <a:gd name="connsiteX1" fmla="*/ 4395608 w 9144000"/>
                <a:gd name="connsiteY1" fmla="*/ 884781 h 935103"/>
                <a:gd name="connsiteX2" fmla="*/ 9144000 w 9144000"/>
                <a:gd name="connsiteY2" fmla="*/ 0 h 935103"/>
                <a:gd name="connsiteX0" fmla="*/ 0 w 9144000"/>
                <a:gd name="connsiteY0" fmla="*/ 301779 h 925578"/>
                <a:gd name="connsiteX1" fmla="*/ 4395608 w 9144000"/>
                <a:gd name="connsiteY1" fmla="*/ 875256 h 925578"/>
                <a:gd name="connsiteX2" fmla="*/ 9144000 w 9144000"/>
                <a:gd name="connsiteY2" fmla="*/ 0 h 925578"/>
                <a:gd name="connsiteX0" fmla="*/ 0 w 9144000"/>
                <a:gd name="connsiteY0" fmla="*/ 301779 h 925578"/>
                <a:gd name="connsiteX1" fmla="*/ 4395608 w 9144000"/>
                <a:gd name="connsiteY1" fmla="*/ 875256 h 925578"/>
                <a:gd name="connsiteX2" fmla="*/ 9144000 w 9144000"/>
                <a:gd name="connsiteY2" fmla="*/ 0 h 925578"/>
                <a:gd name="connsiteX0" fmla="*/ 0 w 9144000"/>
                <a:gd name="connsiteY0" fmla="*/ 301779 h 925578"/>
                <a:gd name="connsiteX1" fmla="*/ 4395608 w 9144000"/>
                <a:gd name="connsiteY1" fmla="*/ 875256 h 925578"/>
                <a:gd name="connsiteX2" fmla="*/ 9144000 w 9144000"/>
                <a:gd name="connsiteY2" fmla="*/ 0 h 925578"/>
                <a:gd name="connsiteX0" fmla="*/ 0 w 9144000"/>
                <a:gd name="connsiteY0" fmla="*/ 301779 h 925578"/>
                <a:gd name="connsiteX1" fmla="*/ 4395608 w 9144000"/>
                <a:gd name="connsiteY1" fmla="*/ 875256 h 925578"/>
                <a:gd name="connsiteX2" fmla="*/ 9144000 w 9144000"/>
                <a:gd name="connsiteY2" fmla="*/ 0 h 925578"/>
                <a:gd name="connsiteX0" fmla="*/ 0 w 9144000"/>
                <a:gd name="connsiteY0" fmla="*/ 301779 h 925578"/>
                <a:gd name="connsiteX1" fmla="*/ 4395608 w 9144000"/>
                <a:gd name="connsiteY1" fmla="*/ 875256 h 925578"/>
                <a:gd name="connsiteX2" fmla="*/ 9144000 w 9144000"/>
                <a:gd name="connsiteY2" fmla="*/ 0 h 925578"/>
                <a:gd name="connsiteX0" fmla="*/ 0 w 9144000"/>
                <a:gd name="connsiteY0" fmla="*/ 301779 h 925578"/>
                <a:gd name="connsiteX1" fmla="*/ 4395608 w 9144000"/>
                <a:gd name="connsiteY1" fmla="*/ 875256 h 925578"/>
                <a:gd name="connsiteX2" fmla="*/ 9144000 w 9144000"/>
                <a:gd name="connsiteY2" fmla="*/ 0 h 925578"/>
                <a:gd name="connsiteX0" fmla="*/ 0 w 9144000"/>
                <a:gd name="connsiteY0" fmla="*/ 301779 h 925578"/>
                <a:gd name="connsiteX1" fmla="*/ 4395608 w 9144000"/>
                <a:gd name="connsiteY1" fmla="*/ 875256 h 925578"/>
                <a:gd name="connsiteX2" fmla="*/ 9144000 w 9144000"/>
                <a:gd name="connsiteY2" fmla="*/ 0 h 925578"/>
                <a:gd name="connsiteX0" fmla="*/ 0 w 9144000"/>
                <a:gd name="connsiteY0" fmla="*/ 301778 h 925577"/>
                <a:gd name="connsiteX1" fmla="*/ 4395608 w 9144000"/>
                <a:gd name="connsiteY1" fmla="*/ 875255 h 925577"/>
                <a:gd name="connsiteX2" fmla="*/ 9144000 w 9144000"/>
                <a:gd name="connsiteY2" fmla="*/ 0 h 925577"/>
                <a:gd name="connsiteX0" fmla="*/ 0 w 9144000"/>
                <a:gd name="connsiteY0" fmla="*/ 301778 h 958914"/>
                <a:gd name="connsiteX1" fmla="*/ 4395608 w 9144000"/>
                <a:gd name="connsiteY1" fmla="*/ 875255 h 958914"/>
                <a:gd name="connsiteX2" fmla="*/ 9144000 w 9144000"/>
                <a:gd name="connsiteY2" fmla="*/ 0 h 95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0" h="958914">
                  <a:moveTo>
                    <a:pt x="0" y="301778"/>
                  </a:moveTo>
                  <a:cubicBezTo>
                    <a:pt x="729875" y="563671"/>
                    <a:pt x="2322213" y="958914"/>
                    <a:pt x="4395608" y="875255"/>
                  </a:cubicBezTo>
                  <a:cubicBezTo>
                    <a:pt x="6205358" y="822181"/>
                    <a:pt x="8178771" y="347886"/>
                    <a:pt x="9144000" y="0"/>
                  </a:cubicBezTo>
                </a:path>
              </a:pathLst>
            </a:custGeom>
            <a:ln w="19050">
              <a:solidFill>
                <a:srgbClr val="00457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24" name="Freihandform 23"/>
            <p:cNvSpPr/>
            <p:nvPr/>
          </p:nvSpPr>
          <p:spPr>
            <a:xfrm>
              <a:off x="0" y="5974151"/>
              <a:ext cx="9144000" cy="642924"/>
            </a:xfrm>
            <a:custGeom>
              <a:avLst/>
              <a:gdLst>
                <a:gd name="connsiteX0" fmla="*/ 0 w 9152626"/>
                <a:gd name="connsiteY0" fmla="*/ 405442 h 405442"/>
                <a:gd name="connsiteX1" fmla="*/ 9152626 w 9152626"/>
                <a:gd name="connsiteY1" fmla="*/ 0 h 405442"/>
                <a:gd name="connsiteX2" fmla="*/ 9152626 w 9152626"/>
                <a:gd name="connsiteY2" fmla="*/ 0 h 405442"/>
                <a:gd name="connsiteX0" fmla="*/ 0 w 9152626"/>
                <a:gd name="connsiteY0" fmla="*/ 405442 h 612476"/>
                <a:gd name="connsiteX1" fmla="*/ 4468483 w 9152626"/>
                <a:gd name="connsiteY1" fmla="*/ 612476 h 612476"/>
                <a:gd name="connsiteX2" fmla="*/ 9152626 w 9152626"/>
                <a:gd name="connsiteY2" fmla="*/ 0 h 612476"/>
                <a:gd name="connsiteX3" fmla="*/ 9152626 w 9152626"/>
                <a:gd name="connsiteY3" fmla="*/ 0 h 612476"/>
                <a:gd name="connsiteX0" fmla="*/ 0 w 9152626"/>
                <a:gd name="connsiteY0" fmla="*/ 405442 h 641230"/>
                <a:gd name="connsiteX1" fmla="*/ 4468483 w 9152626"/>
                <a:gd name="connsiteY1" fmla="*/ 612476 h 641230"/>
                <a:gd name="connsiteX2" fmla="*/ 9152626 w 9152626"/>
                <a:gd name="connsiteY2" fmla="*/ 0 h 641230"/>
                <a:gd name="connsiteX3" fmla="*/ 9152626 w 9152626"/>
                <a:gd name="connsiteY3" fmla="*/ 0 h 641230"/>
                <a:gd name="connsiteX0" fmla="*/ 0 w 9152626"/>
                <a:gd name="connsiteY0" fmla="*/ 405442 h 641230"/>
                <a:gd name="connsiteX1" fmla="*/ 4468483 w 9152626"/>
                <a:gd name="connsiteY1" fmla="*/ 612476 h 641230"/>
                <a:gd name="connsiteX2" fmla="*/ 9152626 w 9152626"/>
                <a:gd name="connsiteY2" fmla="*/ 0 h 641230"/>
                <a:gd name="connsiteX3" fmla="*/ 9152626 w 9152626"/>
                <a:gd name="connsiteY3" fmla="*/ 0 h 641230"/>
                <a:gd name="connsiteX0" fmla="*/ 0 w 9152626"/>
                <a:gd name="connsiteY0" fmla="*/ 405442 h 1055298"/>
                <a:gd name="connsiteX1" fmla="*/ 4399472 w 9152626"/>
                <a:gd name="connsiteY1" fmla="*/ 1026544 h 1055298"/>
                <a:gd name="connsiteX2" fmla="*/ 9152626 w 9152626"/>
                <a:gd name="connsiteY2" fmla="*/ 0 h 1055298"/>
                <a:gd name="connsiteX3" fmla="*/ 9152626 w 9152626"/>
                <a:gd name="connsiteY3" fmla="*/ 0 h 1055298"/>
                <a:gd name="connsiteX0" fmla="*/ 0 w 9152626"/>
                <a:gd name="connsiteY0" fmla="*/ 405442 h 1026544"/>
                <a:gd name="connsiteX1" fmla="*/ 4399472 w 9152626"/>
                <a:gd name="connsiteY1" fmla="*/ 1026544 h 1026544"/>
                <a:gd name="connsiteX2" fmla="*/ 9152626 w 9152626"/>
                <a:gd name="connsiteY2" fmla="*/ 0 h 1026544"/>
                <a:gd name="connsiteX3" fmla="*/ 9152626 w 9152626"/>
                <a:gd name="connsiteY3" fmla="*/ 0 h 1026544"/>
                <a:gd name="connsiteX0" fmla="*/ 0 w 9152626"/>
                <a:gd name="connsiteY0" fmla="*/ 405442 h 1026544"/>
                <a:gd name="connsiteX1" fmla="*/ 4399472 w 9152626"/>
                <a:gd name="connsiteY1" fmla="*/ 1026544 h 1026544"/>
                <a:gd name="connsiteX2" fmla="*/ 9152626 w 9152626"/>
                <a:gd name="connsiteY2" fmla="*/ 0 h 1026544"/>
                <a:gd name="connsiteX3" fmla="*/ 9152626 w 9152626"/>
                <a:gd name="connsiteY3" fmla="*/ 0 h 1026544"/>
                <a:gd name="connsiteX0" fmla="*/ 0 w 9152626"/>
                <a:gd name="connsiteY0" fmla="*/ 405442 h 1026544"/>
                <a:gd name="connsiteX1" fmla="*/ 4399472 w 9152626"/>
                <a:gd name="connsiteY1" fmla="*/ 1026544 h 1026544"/>
                <a:gd name="connsiteX2" fmla="*/ 9152626 w 9152626"/>
                <a:gd name="connsiteY2" fmla="*/ 0 h 1026544"/>
                <a:gd name="connsiteX3" fmla="*/ 9152626 w 9152626"/>
                <a:gd name="connsiteY3" fmla="*/ 0 h 1026544"/>
                <a:gd name="connsiteX0" fmla="*/ 0 w 9152626"/>
                <a:gd name="connsiteY0" fmla="*/ 405442 h 1026544"/>
                <a:gd name="connsiteX1" fmla="*/ 4399472 w 9152626"/>
                <a:gd name="connsiteY1" fmla="*/ 1026544 h 1026544"/>
                <a:gd name="connsiteX2" fmla="*/ 9152626 w 9152626"/>
                <a:gd name="connsiteY2" fmla="*/ 0 h 1026544"/>
                <a:gd name="connsiteX3" fmla="*/ 9152626 w 9152626"/>
                <a:gd name="connsiteY3" fmla="*/ 0 h 1026544"/>
                <a:gd name="connsiteX0" fmla="*/ 0 w 9152626"/>
                <a:gd name="connsiteY0" fmla="*/ 405442 h 1026544"/>
                <a:gd name="connsiteX1" fmla="*/ 4399472 w 9152626"/>
                <a:gd name="connsiteY1" fmla="*/ 1026544 h 1026544"/>
                <a:gd name="connsiteX2" fmla="*/ 9152626 w 9152626"/>
                <a:gd name="connsiteY2" fmla="*/ 0 h 1026544"/>
                <a:gd name="connsiteX3" fmla="*/ 9152626 w 9152626"/>
                <a:gd name="connsiteY3" fmla="*/ 0 h 1026544"/>
                <a:gd name="connsiteX0" fmla="*/ 0 w 9152626"/>
                <a:gd name="connsiteY0" fmla="*/ 405442 h 1153066"/>
                <a:gd name="connsiteX1" fmla="*/ 4399472 w 9152626"/>
                <a:gd name="connsiteY1" fmla="*/ 1026544 h 1153066"/>
                <a:gd name="connsiteX2" fmla="*/ 9152626 w 9152626"/>
                <a:gd name="connsiteY2" fmla="*/ 0 h 1153066"/>
                <a:gd name="connsiteX3" fmla="*/ 9152626 w 9152626"/>
                <a:gd name="connsiteY3" fmla="*/ 0 h 1153066"/>
                <a:gd name="connsiteX0" fmla="*/ 0 w 9152626"/>
                <a:gd name="connsiteY0" fmla="*/ 405442 h 1153066"/>
                <a:gd name="connsiteX1" fmla="*/ 4399472 w 9152626"/>
                <a:gd name="connsiteY1" fmla="*/ 1026544 h 1153066"/>
                <a:gd name="connsiteX2" fmla="*/ 9152626 w 9152626"/>
                <a:gd name="connsiteY2" fmla="*/ 0 h 1153066"/>
                <a:gd name="connsiteX3" fmla="*/ 9152626 w 9152626"/>
                <a:gd name="connsiteY3" fmla="*/ 0 h 1153066"/>
                <a:gd name="connsiteX0" fmla="*/ 0 w 9152626"/>
                <a:gd name="connsiteY0" fmla="*/ 405442 h 1153066"/>
                <a:gd name="connsiteX1" fmla="*/ 4399472 w 9152626"/>
                <a:gd name="connsiteY1" fmla="*/ 1026544 h 1153066"/>
                <a:gd name="connsiteX2" fmla="*/ 9152626 w 9152626"/>
                <a:gd name="connsiteY2" fmla="*/ 0 h 1153066"/>
                <a:gd name="connsiteX3" fmla="*/ 9152626 w 9152626"/>
                <a:gd name="connsiteY3" fmla="*/ 23812 h 1153066"/>
                <a:gd name="connsiteX0" fmla="*/ 0 w 9152626"/>
                <a:gd name="connsiteY0" fmla="*/ 634042 h 1381666"/>
                <a:gd name="connsiteX1" fmla="*/ 4399472 w 9152626"/>
                <a:gd name="connsiteY1" fmla="*/ 1255144 h 1381666"/>
                <a:gd name="connsiteX2" fmla="*/ 9152626 w 9152626"/>
                <a:gd name="connsiteY2" fmla="*/ 228600 h 1381666"/>
                <a:gd name="connsiteX3" fmla="*/ 9028801 w 9152626"/>
                <a:gd name="connsiteY3" fmla="*/ 0 h 1381666"/>
                <a:gd name="connsiteX0" fmla="*/ 0 w 9152626"/>
                <a:gd name="connsiteY0" fmla="*/ 405442 h 1153066"/>
                <a:gd name="connsiteX1" fmla="*/ 4399472 w 9152626"/>
                <a:gd name="connsiteY1" fmla="*/ 1026544 h 1153066"/>
                <a:gd name="connsiteX2" fmla="*/ 9152626 w 9152626"/>
                <a:gd name="connsiteY2" fmla="*/ 0 h 1153066"/>
                <a:gd name="connsiteX0" fmla="*/ 0 w 9152626"/>
                <a:gd name="connsiteY0" fmla="*/ 405442 h 1153066"/>
                <a:gd name="connsiteX1" fmla="*/ 4399472 w 9152626"/>
                <a:gd name="connsiteY1" fmla="*/ 1026544 h 1153066"/>
                <a:gd name="connsiteX2" fmla="*/ 9152626 w 9152626"/>
                <a:gd name="connsiteY2" fmla="*/ 0 h 1153066"/>
                <a:gd name="connsiteX0" fmla="*/ 0 w 9152626"/>
                <a:gd name="connsiteY0" fmla="*/ 405442 h 1153066"/>
                <a:gd name="connsiteX1" fmla="*/ 4399472 w 9152626"/>
                <a:gd name="connsiteY1" fmla="*/ 1026544 h 1153066"/>
                <a:gd name="connsiteX2" fmla="*/ 9152626 w 9152626"/>
                <a:gd name="connsiteY2" fmla="*/ 0 h 1153066"/>
                <a:gd name="connsiteX0" fmla="*/ 0 w 9152626"/>
                <a:gd name="connsiteY0" fmla="*/ 405442 h 1138778"/>
                <a:gd name="connsiteX1" fmla="*/ 4404234 w 9152626"/>
                <a:gd name="connsiteY1" fmla="*/ 1012256 h 1138778"/>
                <a:gd name="connsiteX2" fmla="*/ 9152626 w 9152626"/>
                <a:gd name="connsiteY2" fmla="*/ 0 h 1138778"/>
                <a:gd name="connsiteX0" fmla="*/ 0 w 9152626"/>
                <a:gd name="connsiteY0" fmla="*/ 405442 h 1138778"/>
                <a:gd name="connsiteX1" fmla="*/ 4404234 w 9152626"/>
                <a:gd name="connsiteY1" fmla="*/ 1012256 h 1138778"/>
                <a:gd name="connsiteX2" fmla="*/ 9152626 w 9152626"/>
                <a:gd name="connsiteY2" fmla="*/ 0 h 1138778"/>
                <a:gd name="connsiteX0" fmla="*/ 0 w 9152626"/>
                <a:gd name="connsiteY0" fmla="*/ 405442 h 1138778"/>
                <a:gd name="connsiteX1" fmla="*/ 4404234 w 9152626"/>
                <a:gd name="connsiteY1" fmla="*/ 1012256 h 1138778"/>
                <a:gd name="connsiteX2" fmla="*/ 9152626 w 9152626"/>
                <a:gd name="connsiteY2" fmla="*/ 0 h 1138778"/>
                <a:gd name="connsiteX0" fmla="*/ 0 w 9152626"/>
                <a:gd name="connsiteY0" fmla="*/ 405442 h 1138778"/>
                <a:gd name="connsiteX1" fmla="*/ 4404234 w 9152626"/>
                <a:gd name="connsiteY1" fmla="*/ 1012256 h 1138778"/>
                <a:gd name="connsiteX2" fmla="*/ 9152626 w 9152626"/>
                <a:gd name="connsiteY2" fmla="*/ 0 h 1138778"/>
                <a:gd name="connsiteX0" fmla="*/ 0 w 9152626"/>
                <a:gd name="connsiteY0" fmla="*/ 47302 h 662000"/>
                <a:gd name="connsiteX1" fmla="*/ 4404234 w 9152626"/>
                <a:gd name="connsiteY1" fmla="*/ 654116 h 662000"/>
                <a:gd name="connsiteX2" fmla="*/ 9152626 w 9152626"/>
                <a:gd name="connsiteY2" fmla="*/ 0 h 662000"/>
                <a:gd name="connsiteX0" fmla="*/ 0 w 9144000"/>
                <a:gd name="connsiteY0" fmla="*/ 77782 h 667080"/>
                <a:gd name="connsiteX1" fmla="*/ 4395608 w 9144000"/>
                <a:gd name="connsiteY1" fmla="*/ 654116 h 667080"/>
                <a:gd name="connsiteX2" fmla="*/ 9144000 w 9144000"/>
                <a:gd name="connsiteY2" fmla="*/ 0 h 667080"/>
                <a:gd name="connsiteX0" fmla="*/ 0 w 9144000"/>
                <a:gd name="connsiteY0" fmla="*/ 77782 h 644220"/>
                <a:gd name="connsiteX1" fmla="*/ 4403228 w 9144000"/>
                <a:gd name="connsiteY1" fmla="*/ 631256 h 644220"/>
                <a:gd name="connsiteX2" fmla="*/ 9144000 w 9144000"/>
                <a:gd name="connsiteY2" fmla="*/ 0 h 644220"/>
                <a:gd name="connsiteX0" fmla="*/ 0 w 9144000"/>
                <a:gd name="connsiteY0" fmla="*/ 77782 h 644220"/>
                <a:gd name="connsiteX1" fmla="*/ 4403228 w 9144000"/>
                <a:gd name="connsiteY1" fmla="*/ 631256 h 644220"/>
                <a:gd name="connsiteX2" fmla="*/ 9144000 w 9144000"/>
                <a:gd name="connsiteY2" fmla="*/ 0 h 644220"/>
                <a:gd name="connsiteX0" fmla="*/ 0 w 9144000"/>
                <a:gd name="connsiteY0" fmla="*/ 77782 h 644220"/>
                <a:gd name="connsiteX1" fmla="*/ 4403228 w 9144000"/>
                <a:gd name="connsiteY1" fmla="*/ 631256 h 644220"/>
                <a:gd name="connsiteX2" fmla="*/ 9144000 w 9144000"/>
                <a:gd name="connsiteY2" fmla="*/ 0 h 644220"/>
                <a:gd name="connsiteX0" fmla="*/ 0 w 9144000"/>
                <a:gd name="connsiteY0" fmla="*/ 77782 h 644220"/>
                <a:gd name="connsiteX1" fmla="*/ 4403228 w 9144000"/>
                <a:gd name="connsiteY1" fmla="*/ 631256 h 644220"/>
                <a:gd name="connsiteX2" fmla="*/ 9144000 w 9144000"/>
                <a:gd name="connsiteY2" fmla="*/ 0 h 644220"/>
                <a:gd name="connsiteX0" fmla="*/ 0 w 9144000"/>
                <a:gd name="connsiteY0" fmla="*/ 77782 h 644220"/>
                <a:gd name="connsiteX1" fmla="*/ 4403228 w 9144000"/>
                <a:gd name="connsiteY1" fmla="*/ 631256 h 644220"/>
                <a:gd name="connsiteX2" fmla="*/ 9144000 w 9144000"/>
                <a:gd name="connsiteY2" fmla="*/ 0 h 644220"/>
                <a:gd name="connsiteX0" fmla="*/ 0 w 9144000"/>
                <a:gd name="connsiteY0" fmla="*/ 77782 h 644220"/>
                <a:gd name="connsiteX1" fmla="*/ 4403228 w 9144000"/>
                <a:gd name="connsiteY1" fmla="*/ 631256 h 644220"/>
                <a:gd name="connsiteX2" fmla="*/ 9144000 w 9144000"/>
                <a:gd name="connsiteY2" fmla="*/ 0 h 644220"/>
                <a:gd name="connsiteX0" fmla="*/ 0 w 9144000"/>
                <a:gd name="connsiteY0" fmla="*/ 77782 h 644220"/>
                <a:gd name="connsiteX1" fmla="*/ 4403228 w 9144000"/>
                <a:gd name="connsiteY1" fmla="*/ 631256 h 644220"/>
                <a:gd name="connsiteX2" fmla="*/ 9144000 w 9144000"/>
                <a:gd name="connsiteY2" fmla="*/ 0 h 644220"/>
                <a:gd name="connsiteX0" fmla="*/ 0 w 9144000"/>
                <a:gd name="connsiteY0" fmla="*/ 77782 h 644220"/>
                <a:gd name="connsiteX1" fmla="*/ 4403228 w 9144000"/>
                <a:gd name="connsiteY1" fmla="*/ 631256 h 644220"/>
                <a:gd name="connsiteX2" fmla="*/ 9144000 w 9144000"/>
                <a:gd name="connsiteY2" fmla="*/ 0 h 644220"/>
                <a:gd name="connsiteX0" fmla="*/ 0 w 9144000"/>
                <a:gd name="connsiteY0" fmla="*/ 77782 h 652582"/>
                <a:gd name="connsiteX1" fmla="*/ 4403228 w 9144000"/>
                <a:gd name="connsiteY1" fmla="*/ 631256 h 652582"/>
                <a:gd name="connsiteX2" fmla="*/ 9144000 w 9144000"/>
                <a:gd name="connsiteY2" fmla="*/ 0 h 652582"/>
                <a:gd name="connsiteX0" fmla="*/ 0 w 9144000"/>
                <a:gd name="connsiteY0" fmla="*/ 77782 h 657344"/>
                <a:gd name="connsiteX1" fmla="*/ 4403228 w 9144000"/>
                <a:gd name="connsiteY1" fmla="*/ 631256 h 657344"/>
                <a:gd name="connsiteX2" fmla="*/ 9144000 w 9144000"/>
                <a:gd name="connsiteY2" fmla="*/ 0 h 657344"/>
                <a:gd name="connsiteX0" fmla="*/ 0 w 9144000"/>
                <a:gd name="connsiteY0" fmla="*/ 77782 h 644220"/>
                <a:gd name="connsiteX1" fmla="*/ 4403228 w 9144000"/>
                <a:gd name="connsiteY1" fmla="*/ 631256 h 644220"/>
                <a:gd name="connsiteX2" fmla="*/ 9144000 w 9144000"/>
                <a:gd name="connsiteY2" fmla="*/ 0 h 644220"/>
                <a:gd name="connsiteX0" fmla="*/ 0 w 9144000"/>
                <a:gd name="connsiteY0" fmla="*/ 77782 h 644220"/>
                <a:gd name="connsiteX1" fmla="*/ 4403228 w 9144000"/>
                <a:gd name="connsiteY1" fmla="*/ 631256 h 644220"/>
                <a:gd name="connsiteX2" fmla="*/ 9144000 w 9144000"/>
                <a:gd name="connsiteY2" fmla="*/ 0 h 644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0" h="644220">
                  <a:moveTo>
                    <a:pt x="0" y="77782"/>
                  </a:moveTo>
                  <a:cubicBezTo>
                    <a:pt x="1222794" y="442068"/>
                    <a:pt x="2879228" y="644220"/>
                    <a:pt x="4403228" y="631256"/>
                  </a:cubicBezTo>
                  <a:cubicBezTo>
                    <a:pt x="5504318" y="643057"/>
                    <a:pt x="7501926" y="444529"/>
                    <a:pt x="9144000" y="0"/>
                  </a:cubicBezTo>
                </a:path>
              </a:pathLst>
            </a:custGeom>
            <a:ln>
              <a:solidFill>
                <a:srgbClr val="6CA5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600" dirty="0">
                <a:solidFill>
                  <a:prstClr val="black"/>
                </a:solidFill>
              </a:endParaRPr>
            </a:p>
          </p:txBody>
        </p:sp>
      </p:grp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87350" y="2317910"/>
            <a:ext cx="8369300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 fontScale="90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639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5000"/>
              </a:lnSpc>
              <a:spcBef>
                <a:spcPct val="7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398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b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398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</a:br>
            <a:r>
              <a:rPr kumimoji="0" lang="de-DE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398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Identifizierung von Patienten mit einem erblichem </a:t>
            </a:r>
            <a:r>
              <a:rPr kumimoji="0" lang="de-DE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398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Tumorsyndrom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398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/>
            </a:r>
            <a:b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398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</a:b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rgbClr val="006398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872504" y="17187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07.12.2022</a:t>
            </a:r>
            <a:endParaRPr lang="de-DE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457200" y="107950"/>
            <a:ext cx="68087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6398"/>
                </a:solidFill>
                <a:latin typeface="Arial" pitchFamily="34" charset="0"/>
                <a:ea typeface="+mj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de-DE" altLang="de-DE" smtClean="0">
                <a:cs typeface="Arial" panose="020B0604020202020204" pitchFamily="34" charset="0"/>
              </a:rPr>
              <a:t>Häufige Differentialdiagnose</a:t>
            </a:r>
            <a:endParaRPr lang="de-DE" altLang="de-DE" dirty="0" smtClean="0">
              <a:cs typeface="Arial" panose="020B0604020202020204" pitchFamily="34" charset="0"/>
            </a:endParaRPr>
          </a:p>
        </p:txBody>
      </p:sp>
      <p:grpSp>
        <p:nvGrpSpPr>
          <p:cNvPr id="5" name="Group 222"/>
          <p:cNvGrpSpPr>
            <a:grpSpLocks/>
          </p:cNvGrpSpPr>
          <p:nvPr/>
        </p:nvGrpSpPr>
        <p:grpSpPr bwMode="auto">
          <a:xfrm>
            <a:off x="539750" y="1464217"/>
            <a:ext cx="7972425" cy="4330700"/>
            <a:chOff x="340" y="946"/>
            <a:chExt cx="5022" cy="2728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635" y="2078"/>
              <a:ext cx="119" cy="119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H="1">
              <a:off x="750" y="2137"/>
              <a:ext cx="18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3117" y="1417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V="1">
              <a:off x="3088" y="1387"/>
              <a:ext cx="177" cy="17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H="1">
              <a:off x="3231" y="1476"/>
              <a:ext cx="35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Oval 12"/>
            <p:cNvSpPr>
              <a:spLocks noChangeArrowheads="1"/>
            </p:cNvSpPr>
            <p:nvPr/>
          </p:nvSpPr>
          <p:spPr bwMode="auto">
            <a:xfrm>
              <a:off x="3590" y="1417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H="1">
              <a:off x="3231" y="1476"/>
              <a:ext cx="35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Oval 14"/>
            <p:cNvSpPr>
              <a:spLocks noChangeArrowheads="1"/>
            </p:cNvSpPr>
            <p:nvPr/>
          </p:nvSpPr>
          <p:spPr bwMode="auto">
            <a:xfrm>
              <a:off x="1285" y="2078"/>
              <a:ext cx="119" cy="119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14" name="Oval 15"/>
            <p:cNvSpPr>
              <a:spLocks noChangeArrowheads="1"/>
            </p:cNvSpPr>
            <p:nvPr/>
          </p:nvSpPr>
          <p:spPr bwMode="auto">
            <a:xfrm>
              <a:off x="1285" y="2078"/>
              <a:ext cx="119" cy="119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flipV="1">
              <a:off x="1256" y="2049"/>
              <a:ext cx="177" cy="17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1275" y="2226"/>
              <a:ext cx="20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300">
                  <a:solidFill>
                    <a:srgbClr val="000000"/>
                  </a:solidFill>
                </a:rPr>
                <a:t>28 ?</a:t>
              </a: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1758" y="2078"/>
              <a:ext cx="118" cy="119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 flipH="1">
              <a:off x="1872" y="2137"/>
              <a:ext cx="24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2467" y="2078"/>
              <a:ext cx="118" cy="119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2467" y="2078"/>
              <a:ext cx="118" cy="119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 flipV="1">
              <a:off x="2438" y="2049"/>
              <a:ext cx="177" cy="17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2463" y="2226"/>
              <a:ext cx="11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300">
                  <a:solidFill>
                    <a:srgbClr val="000000"/>
                  </a:solidFill>
                </a:rPr>
                <a:t>72</a:t>
              </a:r>
            </a:p>
          </p:txBody>
        </p:sp>
        <p:sp>
          <p:nvSpPr>
            <p:cNvPr id="23" name="Line 24"/>
            <p:cNvSpPr>
              <a:spLocks noChangeShapeType="1"/>
            </p:cNvSpPr>
            <p:nvPr/>
          </p:nvSpPr>
          <p:spPr bwMode="auto">
            <a:xfrm flipH="1">
              <a:off x="2581" y="2137"/>
              <a:ext cx="24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Oval 25"/>
            <p:cNvSpPr>
              <a:spLocks noChangeArrowheads="1"/>
            </p:cNvSpPr>
            <p:nvPr/>
          </p:nvSpPr>
          <p:spPr bwMode="auto">
            <a:xfrm>
              <a:off x="4003" y="2078"/>
              <a:ext cx="119" cy="119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 flipV="1">
              <a:off x="3974" y="2049"/>
              <a:ext cx="177" cy="17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Rectangle 28"/>
            <p:cNvSpPr>
              <a:spLocks noChangeArrowheads="1"/>
            </p:cNvSpPr>
            <p:nvPr/>
          </p:nvSpPr>
          <p:spPr bwMode="auto">
            <a:xfrm>
              <a:off x="4006" y="2226"/>
              <a:ext cx="11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300">
                  <a:solidFill>
                    <a:srgbClr val="000000"/>
                  </a:solidFill>
                </a:rPr>
                <a:t>63</a:t>
              </a:r>
            </a:p>
          </p:txBody>
        </p:sp>
        <p:sp>
          <p:nvSpPr>
            <p:cNvPr id="27" name="Line 29"/>
            <p:cNvSpPr>
              <a:spLocks noChangeShapeType="1"/>
            </p:cNvSpPr>
            <p:nvPr/>
          </p:nvSpPr>
          <p:spPr bwMode="auto">
            <a:xfrm flipH="1">
              <a:off x="3763" y="2137"/>
              <a:ext cx="24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Oval 30"/>
            <p:cNvSpPr>
              <a:spLocks noChangeArrowheads="1"/>
            </p:cNvSpPr>
            <p:nvPr/>
          </p:nvSpPr>
          <p:spPr bwMode="auto">
            <a:xfrm>
              <a:off x="5244" y="2078"/>
              <a:ext cx="118" cy="119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29" name="Oval 31"/>
            <p:cNvSpPr>
              <a:spLocks noChangeArrowheads="1"/>
            </p:cNvSpPr>
            <p:nvPr/>
          </p:nvSpPr>
          <p:spPr bwMode="auto">
            <a:xfrm>
              <a:off x="5244" y="2078"/>
              <a:ext cx="118" cy="119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30" name="Rectangle 33"/>
            <p:cNvSpPr>
              <a:spLocks noChangeArrowheads="1"/>
            </p:cNvSpPr>
            <p:nvPr/>
          </p:nvSpPr>
          <p:spPr bwMode="auto">
            <a:xfrm>
              <a:off x="5240" y="2226"/>
              <a:ext cx="11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300">
                  <a:solidFill>
                    <a:srgbClr val="000000"/>
                  </a:solidFill>
                </a:rPr>
                <a:t>59</a:t>
              </a: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1" name="Line 34"/>
            <p:cNvSpPr>
              <a:spLocks noChangeShapeType="1"/>
            </p:cNvSpPr>
            <p:nvPr/>
          </p:nvSpPr>
          <p:spPr bwMode="auto">
            <a:xfrm flipH="1">
              <a:off x="5063" y="2137"/>
              <a:ext cx="18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2113" y="2078"/>
              <a:ext cx="118" cy="119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33" name="Line 36"/>
            <p:cNvSpPr>
              <a:spLocks noChangeShapeType="1"/>
            </p:cNvSpPr>
            <p:nvPr/>
          </p:nvSpPr>
          <p:spPr bwMode="auto">
            <a:xfrm flipH="1">
              <a:off x="1872" y="2137"/>
              <a:ext cx="24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1463" y="2740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35" name="Line 38"/>
            <p:cNvSpPr>
              <a:spLocks noChangeShapeType="1"/>
            </p:cNvSpPr>
            <p:nvPr/>
          </p:nvSpPr>
          <p:spPr bwMode="auto">
            <a:xfrm flipH="1">
              <a:off x="1340" y="2799"/>
              <a:ext cx="12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Rectangle 39"/>
            <p:cNvSpPr>
              <a:spLocks noChangeArrowheads="1"/>
            </p:cNvSpPr>
            <p:nvPr/>
          </p:nvSpPr>
          <p:spPr bwMode="auto">
            <a:xfrm>
              <a:off x="1699" y="2740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37" name="Line 40"/>
            <p:cNvSpPr>
              <a:spLocks noChangeShapeType="1"/>
            </p:cNvSpPr>
            <p:nvPr/>
          </p:nvSpPr>
          <p:spPr bwMode="auto">
            <a:xfrm flipH="1">
              <a:off x="1813" y="2799"/>
              <a:ext cx="12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Oval 41"/>
            <p:cNvSpPr>
              <a:spLocks noChangeArrowheads="1"/>
            </p:cNvSpPr>
            <p:nvPr/>
          </p:nvSpPr>
          <p:spPr bwMode="auto">
            <a:xfrm>
              <a:off x="2231" y="2740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39" name="Oval 42"/>
            <p:cNvSpPr>
              <a:spLocks noChangeArrowheads="1"/>
            </p:cNvSpPr>
            <p:nvPr/>
          </p:nvSpPr>
          <p:spPr bwMode="auto">
            <a:xfrm>
              <a:off x="2822" y="2078"/>
              <a:ext cx="118" cy="119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40" name="Line 43"/>
            <p:cNvSpPr>
              <a:spLocks noChangeShapeType="1"/>
            </p:cNvSpPr>
            <p:nvPr/>
          </p:nvSpPr>
          <p:spPr bwMode="auto">
            <a:xfrm flipH="1">
              <a:off x="2581" y="2137"/>
              <a:ext cx="24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Oval 44"/>
            <p:cNvSpPr>
              <a:spLocks noChangeArrowheads="1"/>
            </p:cNvSpPr>
            <p:nvPr/>
          </p:nvSpPr>
          <p:spPr bwMode="auto">
            <a:xfrm>
              <a:off x="2644" y="2740"/>
              <a:ext cx="119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42" name="Rectangle 45"/>
            <p:cNvSpPr>
              <a:spLocks noChangeArrowheads="1"/>
            </p:cNvSpPr>
            <p:nvPr/>
          </p:nvSpPr>
          <p:spPr bwMode="auto">
            <a:xfrm>
              <a:off x="3649" y="2078"/>
              <a:ext cx="118" cy="119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43" name="Line 46"/>
            <p:cNvSpPr>
              <a:spLocks noChangeShapeType="1"/>
            </p:cNvSpPr>
            <p:nvPr/>
          </p:nvSpPr>
          <p:spPr bwMode="auto">
            <a:xfrm flipH="1">
              <a:off x="3763" y="2137"/>
              <a:ext cx="24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Rectangle 47"/>
            <p:cNvSpPr>
              <a:spLocks noChangeArrowheads="1"/>
            </p:cNvSpPr>
            <p:nvPr/>
          </p:nvSpPr>
          <p:spPr bwMode="auto">
            <a:xfrm>
              <a:off x="2999" y="2740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45" name="Rectangle 48"/>
            <p:cNvSpPr>
              <a:spLocks noChangeArrowheads="1"/>
            </p:cNvSpPr>
            <p:nvPr/>
          </p:nvSpPr>
          <p:spPr bwMode="auto">
            <a:xfrm>
              <a:off x="3235" y="2740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46" name="Rectangle 49"/>
            <p:cNvSpPr>
              <a:spLocks noChangeArrowheads="1"/>
            </p:cNvSpPr>
            <p:nvPr/>
          </p:nvSpPr>
          <p:spPr bwMode="auto">
            <a:xfrm>
              <a:off x="3235" y="2740"/>
              <a:ext cx="118" cy="1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47" name="Rectangle 51"/>
            <p:cNvSpPr>
              <a:spLocks noChangeArrowheads="1"/>
            </p:cNvSpPr>
            <p:nvPr/>
          </p:nvSpPr>
          <p:spPr bwMode="auto">
            <a:xfrm>
              <a:off x="3231" y="2888"/>
              <a:ext cx="11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300">
                  <a:solidFill>
                    <a:srgbClr val="000000"/>
                  </a:solidFill>
                </a:rPr>
                <a:t>37</a:t>
              </a: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8" name="Line 52"/>
            <p:cNvSpPr>
              <a:spLocks noChangeShapeType="1"/>
            </p:cNvSpPr>
            <p:nvPr/>
          </p:nvSpPr>
          <p:spPr bwMode="auto">
            <a:xfrm flipH="1">
              <a:off x="3350" y="2799"/>
              <a:ext cx="24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" name="Oval 53"/>
            <p:cNvSpPr>
              <a:spLocks noChangeArrowheads="1"/>
            </p:cNvSpPr>
            <p:nvPr/>
          </p:nvSpPr>
          <p:spPr bwMode="auto">
            <a:xfrm>
              <a:off x="3885" y="2740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50" name="Oval 54"/>
            <p:cNvSpPr>
              <a:spLocks noChangeArrowheads="1"/>
            </p:cNvSpPr>
            <p:nvPr/>
          </p:nvSpPr>
          <p:spPr bwMode="auto">
            <a:xfrm>
              <a:off x="3885" y="2740"/>
              <a:ext cx="118" cy="118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51" name="Line 55"/>
            <p:cNvSpPr>
              <a:spLocks noChangeShapeType="1"/>
            </p:cNvSpPr>
            <p:nvPr/>
          </p:nvSpPr>
          <p:spPr bwMode="auto">
            <a:xfrm flipV="1">
              <a:off x="3856" y="2711"/>
              <a:ext cx="177" cy="17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Rectangle 56"/>
            <p:cNvSpPr>
              <a:spLocks noChangeArrowheads="1"/>
            </p:cNvSpPr>
            <p:nvPr/>
          </p:nvSpPr>
          <p:spPr bwMode="auto">
            <a:xfrm>
              <a:off x="3893" y="2888"/>
              <a:ext cx="11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300">
                  <a:solidFill>
                    <a:srgbClr val="000000"/>
                  </a:solidFill>
                </a:rPr>
                <a:t>53</a:t>
              </a: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53" name="Rectangle 57"/>
            <p:cNvSpPr>
              <a:spLocks noChangeArrowheads="1"/>
            </p:cNvSpPr>
            <p:nvPr/>
          </p:nvSpPr>
          <p:spPr bwMode="auto">
            <a:xfrm>
              <a:off x="4240" y="2740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54" name="Line 61"/>
            <p:cNvSpPr>
              <a:spLocks noChangeShapeType="1"/>
            </p:cNvSpPr>
            <p:nvPr/>
          </p:nvSpPr>
          <p:spPr bwMode="auto">
            <a:xfrm flipH="1">
              <a:off x="4354" y="2799"/>
              <a:ext cx="24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Oval 62"/>
            <p:cNvSpPr>
              <a:spLocks noChangeArrowheads="1"/>
            </p:cNvSpPr>
            <p:nvPr/>
          </p:nvSpPr>
          <p:spPr bwMode="auto">
            <a:xfrm>
              <a:off x="931" y="2078"/>
              <a:ext cx="118" cy="119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56" name="Line 63"/>
            <p:cNvSpPr>
              <a:spLocks noChangeShapeType="1"/>
            </p:cNvSpPr>
            <p:nvPr/>
          </p:nvSpPr>
          <p:spPr bwMode="auto">
            <a:xfrm flipH="1">
              <a:off x="750" y="2137"/>
              <a:ext cx="18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" name="Oval 64"/>
            <p:cNvSpPr>
              <a:spLocks noChangeArrowheads="1"/>
            </p:cNvSpPr>
            <p:nvPr/>
          </p:nvSpPr>
          <p:spPr bwMode="auto">
            <a:xfrm>
              <a:off x="576" y="2740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58" name="Line 65"/>
            <p:cNvSpPr>
              <a:spLocks noChangeShapeType="1"/>
            </p:cNvSpPr>
            <p:nvPr/>
          </p:nvSpPr>
          <p:spPr bwMode="auto">
            <a:xfrm flipH="1">
              <a:off x="454" y="2799"/>
              <a:ext cx="12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9" name="Oval 66"/>
            <p:cNvSpPr>
              <a:spLocks noChangeArrowheads="1"/>
            </p:cNvSpPr>
            <p:nvPr/>
          </p:nvSpPr>
          <p:spPr bwMode="auto">
            <a:xfrm>
              <a:off x="872" y="2740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60" name="Rectangle 67"/>
            <p:cNvSpPr>
              <a:spLocks noChangeArrowheads="1"/>
            </p:cNvSpPr>
            <p:nvPr/>
          </p:nvSpPr>
          <p:spPr bwMode="auto">
            <a:xfrm>
              <a:off x="4949" y="2078"/>
              <a:ext cx="118" cy="119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61" name="Line 68"/>
            <p:cNvSpPr>
              <a:spLocks noChangeShapeType="1"/>
            </p:cNvSpPr>
            <p:nvPr/>
          </p:nvSpPr>
          <p:spPr bwMode="auto">
            <a:xfrm flipH="1">
              <a:off x="5063" y="2137"/>
              <a:ext cx="18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2" name="Rectangle 69"/>
            <p:cNvSpPr>
              <a:spLocks noChangeArrowheads="1"/>
            </p:cNvSpPr>
            <p:nvPr/>
          </p:nvSpPr>
          <p:spPr bwMode="auto">
            <a:xfrm>
              <a:off x="4949" y="2740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63" name="Oval 70"/>
            <p:cNvSpPr>
              <a:spLocks noChangeArrowheads="1"/>
            </p:cNvSpPr>
            <p:nvPr/>
          </p:nvSpPr>
          <p:spPr bwMode="auto">
            <a:xfrm>
              <a:off x="5244" y="2740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64" name="Rectangle 71"/>
            <p:cNvSpPr>
              <a:spLocks noChangeArrowheads="1"/>
            </p:cNvSpPr>
            <p:nvPr/>
          </p:nvSpPr>
          <p:spPr bwMode="auto">
            <a:xfrm>
              <a:off x="340" y="2740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65" name="Line 72"/>
            <p:cNvSpPr>
              <a:spLocks noChangeShapeType="1"/>
            </p:cNvSpPr>
            <p:nvPr/>
          </p:nvSpPr>
          <p:spPr bwMode="auto">
            <a:xfrm flipH="1">
              <a:off x="454" y="2799"/>
              <a:ext cx="12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6" name="Freeform 73"/>
            <p:cNvSpPr>
              <a:spLocks/>
            </p:cNvSpPr>
            <p:nvPr/>
          </p:nvSpPr>
          <p:spPr bwMode="auto">
            <a:xfrm>
              <a:off x="458" y="3402"/>
              <a:ext cx="118" cy="118"/>
            </a:xfrm>
            <a:custGeom>
              <a:avLst/>
              <a:gdLst>
                <a:gd name="T0" fmla="*/ 0 w 355"/>
                <a:gd name="T1" fmla="*/ 0 h 355"/>
                <a:gd name="T2" fmla="*/ 0 w 355"/>
                <a:gd name="T3" fmla="*/ 0 h 355"/>
                <a:gd name="T4" fmla="*/ 0 w 355"/>
                <a:gd name="T5" fmla="*/ 0 h 355"/>
                <a:gd name="T6" fmla="*/ 0 w 355"/>
                <a:gd name="T7" fmla="*/ 0 h 355"/>
                <a:gd name="T8" fmla="*/ 0 w 355"/>
                <a:gd name="T9" fmla="*/ 0 h 3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5"/>
                <a:gd name="T16" fmla="*/ 0 h 355"/>
                <a:gd name="T17" fmla="*/ 355 w 355"/>
                <a:gd name="T18" fmla="*/ 355 h 3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5" h="355">
                  <a:moveTo>
                    <a:pt x="178" y="0"/>
                  </a:moveTo>
                  <a:lnTo>
                    <a:pt x="355" y="177"/>
                  </a:lnTo>
                  <a:lnTo>
                    <a:pt x="178" y="355"/>
                  </a:lnTo>
                  <a:lnTo>
                    <a:pt x="0" y="177"/>
                  </a:lnTo>
                  <a:lnTo>
                    <a:pt x="178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7" name="Rectangle 74"/>
            <p:cNvSpPr>
              <a:spLocks noChangeArrowheads="1"/>
            </p:cNvSpPr>
            <p:nvPr/>
          </p:nvSpPr>
          <p:spPr bwMode="auto">
            <a:xfrm>
              <a:off x="1226" y="2740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68" name="Line 75"/>
            <p:cNvSpPr>
              <a:spLocks noChangeShapeType="1"/>
            </p:cNvSpPr>
            <p:nvPr/>
          </p:nvSpPr>
          <p:spPr bwMode="auto">
            <a:xfrm flipH="1">
              <a:off x="1340" y="2799"/>
              <a:ext cx="12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" name="Freeform 76"/>
            <p:cNvSpPr>
              <a:spLocks/>
            </p:cNvSpPr>
            <p:nvPr/>
          </p:nvSpPr>
          <p:spPr bwMode="auto">
            <a:xfrm>
              <a:off x="1344" y="3402"/>
              <a:ext cx="119" cy="118"/>
            </a:xfrm>
            <a:custGeom>
              <a:avLst/>
              <a:gdLst>
                <a:gd name="T0" fmla="*/ 0 w 355"/>
                <a:gd name="T1" fmla="*/ 0 h 355"/>
                <a:gd name="T2" fmla="*/ 0 w 355"/>
                <a:gd name="T3" fmla="*/ 0 h 355"/>
                <a:gd name="T4" fmla="*/ 0 w 355"/>
                <a:gd name="T5" fmla="*/ 0 h 355"/>
                <a:gd name="T6" fmla="*/ 0 w 355"/>
                <a:gd name="T7" fmla="*/ 0 h 355"/>
                <a:gd name="T8" fmla="*/ 0 w 355"/>
                <a:gd name="T9" fmla="*/ 0 h 3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5"/>
                <a:gd name="T16" fmla="*/ 0 h 355"/>
                <a:gd name="T17" fmla="*/ 355 w 355"/>
                <a:gd name="T18" fmla="*/ 355 h 3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5" h="355">
                  <a:moveTo>
                    <a:pt x="178" y="0"/>
                  </a:moveTo>
                  <a:lnTo>
                    <a:pt x="355" y="177"/>
                  </a:lnTo>
                  <a:lnTo>
                    <a:pt x="178" y="355"/>
                  </a:lnTo>
                  <a:lnTo>
                    <a:pt x="0" y="177"/>
                  </a:lnTo>
                  <a:lnTo>
                    <a:pt x="178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" name="Oval 77"/>
            <p:cNvSpPr>
              <a:spLocks noChangeArrowheads="1"/>
            </p:cNvSpPr>
            <p:nvPr/>
          </p:nvSpPr>
          <p:spPr bwMode="auto">
            <a:xfrm>
              <a:off x="1935" y="2740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71" name="Line 78"/>
            <p:cNvSpPr>
              <a:spLocks noChangeShapeType="1"/>
            </p:cNvSpPr>
            <p:nvPr/>
          </p:nvSpPr>
          <p:spPr bwMode="auto">
            <a:xfrm flipH="1">
              <a:off x="1813" y="2799"/>
              <a:ext cx="12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2" name="Freeform 79"/>
            <p:cNvSpPr>
              <a:spLocks/>
            </p:cNvSpPr>
            <p:nvPr/>
          </p:nvSpPr>
          <p:spPr bwMode="auto">
            <a:xfrm>
              <a:off x="1817" y="3402"/>
              <a:ext cx="118" cy="118"/>
            </a:xfrm>
            <a:custGeom>
              <a:avLst/>
              <a:gdLst>
                <a:gd name="T0" fmla="*/ 0 w 355"/>
                <a:gd name="T1" fmla="*/ 0 h 355"/>
                <a:gd name="T2" fmla="*/ 0 w 355"/>
                <a:gd name="T3" fmla="*/ 0 h 355"/>
                <a:gd name="T4" fmla="*/ 0 w 355"/>
                <a:gd name="T5" fmla="*/ 0 h 355"/>
                <a:gd name="T6" fmla="*/ 0 w 355"/>
                <a:gd name="T7" fmla="*/ 0 h 355"/>
                <a:gd name="T8" fmla="*/ 0 w 355"/>
                <a:gd name="T9" fmla="*/ 0 h 3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5"/>
                <a:gd name="T16" fmla="*/ 0 h 355"/>
                <a:gd name="T17" fmla="*/ 355 w 355"/>
                <a:gd name="T18" fmla="*/ 355 h 3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5" h="355">
                  <a:moveTo>
                    <a:pt x="178" y="0"/>
                  </a:moveTo>
                  <a:lnTo>
                    <a:pt x="355" y="177"/>
                  </a:lnTo>
                  <a:lnTo>
                    <a:pt x="178" y="355"/>
                  </a:lnTo>
                  <a:lnTo>
                    <a:pt x="0" y="177"/>
                  </a:lnTo>
                  <a:lnTo>
                    <a:pt x="178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3" name="Oval 80"/>
            <p:cNvSpPr>
              <a:spLocks noChangeArrowheads="1"/>
            </p:cNvSpPr>
            <p:nvPr/>
          </p:nvSpPr>
          <p:spPr bwMode="auto">
            <a:xfrm>
              <a:off x="3590" y="2740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74" name="Line 81"/>
            <p:cNvSpPr>
              <a:spLocks noChangeShapeType="1"/>
            </p:cNvSpPr>
            <p:nvPr/>
          </p:nvSpPr>
          <p:spPr bwMode="auto">
            <a:xfrm flipH="1">
              <a:off x="3350" y="2799"/>
              <a:ext cx="24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5" name="Oval 82"/>
            <p:cNvSpPr>
              <a:spLocks noChangeArrowheads="1"/>
            </p:cNvSpPr>
            <p:nvPr/>
          </p:nvSpPr>
          <p:spPr bwMode="auto">
            <a:xfrm>
              <a:off x="3235" y="3402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76" name="Rectangle 85"/>
            <p:cNvSpPr>
              <a:spLocks noChangeArrowheads="1"/>
            </p:cNvSpPr>
            <p:nvPr/>
          </p:nvSpPr>
          <p:spPr bwMode="auto">
            <a:xfrm>
              <a:off x="3531" y="3402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77" name="Oval 86"/>
            <p:cNvSpPr>
              <a:spLocks noChangeArrowheads="1"/>
            </p:cNvSpPr>
            <p:nvPr/>
          </p:nvSpPr>
          <p:spPr bwMode="auto">
            <a:xfrm>
              <a:off x="4594" y="2740"/>
              <a:ext cx="119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78" name="Line 87"/>
            <p:cNvSpPr>
              <a:spLocks noChangeShapeType="1"/>
            </p:cNvSpPr>
            <p:nvPr/>
          </p:nvSpPr>
          <p:spPr bwMode="auto">
            <a:xfrm flipH="1">
              <a:off x="4354" y="2799"/>
              <a:ext cx="24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9" name="Rectangle 88"/>
            <p:cNvSpPr>
              <a:spLocks noChangeArrowheads="1"/>
            </p:cNvSpPr>
            <p:nvPr/>
          </p:nvSpPr>
          <p:spPr bwMode="auto">
            <a:xfrm>
              <a:off x="4417" y="3402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80" name="Rectangle 89"/>
            <p:cNvSpPr>
              <a:spLocks noChangeArrowheads="1"/>
            </p:cNvSpPr>
            <p:nvPr/>
          </p:nvSpPr>
          <p:spPr bwMode="auto">
            <a:xfrm>
              <a:off x="4417" y="3402"/>
              <a:ext cx="118" cy="1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81" name="Rectangle 90"/>
            <p:cNvSpPr>
              <a:spLocks noChangeArrowheads="1"/>
            </p:cNvSpPr>
            <p:nvPr/>
          </p:nvSpPr>
          <p:spPr bwMode="auto">
            <a:xfrm>
              <a:off x="4413" y="3549"/>
              <a:ext cx="11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300">
                  <a:solidFill>
                    <a:srgbClr val="000000"/>
                  </a:solidFill>
                </a:rPr>
                <a:t>23</a:t>
              </a: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82" name="Rectangle 91"/>
            <p:cNvSpPr>
              <a:spLocks noChangeArrowheads="1"/>
            </p:cNvSpPr>
            <p:nvPr/>
          </p:nvSpPr>
          <p:spPr bwMode="auto">
            <a:xfrm>
              <a:off x="1994" y="976"/>
              <a:ext cx="119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83" name="Line 92"/>
            <p:cNvSpPr>
              <a:spLocks noChangeShapeType="1"/>
            </p:cNvSpPr>
            <p:nvPr/>
          </p:nvSpPr>
          <p:spPr bwMode="auto">
            <a:xfrm flipH="1">
              <a:off x="2109" y="1035"/>
              <a:ext cx="35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" name="Oval 93"/>
            <p:cNvSpPr>
              <a:spLocks noChangeArrowheads="1"/>
            </p:cNvSpPr>
            <p:nvPr/>
          </p:nvSpPr>
          <p:spPr bwMode="auto">
            <a:xfrm>
              <a:off x="2467" y="976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85" name="Oval 94"/>
            <p:cNvSpPr>
              <a:spLocks noChangeArrowheads="1"/>
            </p:cNvSpPr>
            <p:nvPr/>
          </p:nvSpPr>
          <p:spPr bwMode="auto">
            <a:xfrm>
              <a:off x="2467" y="976"/>
              <a:ext cx="118" cy="118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86" name="Line 95"/>
            <p:cNvSpPr>
              <a:spLocks noChangeShapeType="1"/>
            </p:cNvSpPr>
            <p:nvPr/>
          </p:nvSpPr>
          <p:spPr bwMode="auto">
            <a:xfrm flipV="1">
              <a:off x="2438" y="946"/>
              <a:ext cx="177" cy="17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7" name="Line 96"/>
            <p:cNvSpPr>
              <a:spLocks noChangeShapeType="1"/>
            </p:cNvSpPr>
            <p:nvPr/>
          </p:nvSpPr>
          <p:spPr bwMode="auto">
            <a:xfrm flipH="1">
              <a:off x="2109" y="1035"/>
              <a:ext cx="35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8" name="Oval 97"/>
            <p:cNvSpPr>
              <a:spLocks noChangeArrowheads="1"/>
            </p:cNvSpPr>
            <p:nvPr/>
          </p:nvSpPr>
          <p:spPr bwMode="auto">
            <a:xfrm>
              <a:off x="1226" y="1417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89" name="Oval 98"/>
            <p:cNvSpPr>
              <a:spLocks noChangeArrowheads="1"/>
            </p:cNvSpPr>
            <p:nvPr/>
          </p:nvSpPr>
          <p:spPr bwMode="auto">
            <a:xfrm>
              <a:off x="1226" y="1417"/>
              <a:ext cx="118" cy="118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90" name="Line 99"/>
            <p:cNvSpPr>
              <a:spLocks noChangeShapeType="1"/>
            </p:cNvSpPr>
            <p:nvPr/>
          </p:nvSpPr>
          <p:spPr bwMode="auto">
            <a:xfrm flipV="1">
              <a:off x="1197" y="1387"/>
              <a:ext cx="177" cy="17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1" name="Oval 101"/>
            <p:cNvSpPr>
              <a:spLocks noChangeArrowheads="1"/>
            </p:cNvSpPr>
            <p:nvPr/>
          </p:nvSpPr>
          <p:spPr bwMode="auto">
            <a:xfrm>
              <a:off x="1699" y="1417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92" name="Rectangle 102"/>
            <p:cNvSpPr>
              <a:spLocks noChangeArrowheads="1"/>
            </p:cNvSpPr>
            <p:nvPr/>
          </p:nvSpPr>
          <p:spPr bwMode="auto">
            <a:xfrm>
              <a:off x="2172" y="1417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93" name="Rectangle 105"/>
            <p:cNvSpPr>
              <a:spLocks noChangeArrowheads="1"/>
            </p:cNvSpPr>
            <p:nvPr/>
          </p:nvSpPr>
          <p:spPr bwMode="auto">
            <a:xfrm>
              <a:off x="1176" y="1564"/>
              <a:ext cx="177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300">
                  <a:solidFill>
                    <a:srgbClr val="000000"/>
                  </a:solidFill>
                </a:rPr>
                <a:t>&lt;60</a:t>
              </a: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94" name="Rectangle 106"/>
            <p:cNvSpPr>
              <a:spLocks noChangeArrowheads="1"/>
            </p:cNvSpPr>
            <p:nvPr/>
          </p:nvSpPr>
          <p:spPr bwMode="auto">
            <a:xfrm>
              <a:off x="2644" y="1417"/>
              <a:ext cx="119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95" name="Rectangle 107"/>
            <p:cNvSpPr>
              <a:spLocks noChangeArrowheads="1"/>
            </p:cNvSpPr>
            <p:nvPr/>
          </p:nvSpPr>
          <p:spPr bwMode="auto">
            <a:xfrm>
              <a:off x="4063" y="976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96" name="Line 108"/>
            <p:cNvSpPr>
              <a:spLocks noChangeShapeType="1"/>
            </p:cNvSpPr>
            <p:nvPr/>
          </p:nvSpPr>
          <p:spPr bwMode="auto">
            <a:xfrm flipH="1">
              <a:off x="4177" y="1035"/>
              <a:ext cx="35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7" name="Oval 109"/>
            <p:cNvSpPr>
              <a:spLocks noChangeArrowheads="1"/>
            </p:cNvSpPr>
            <p:nvPr/>
          </p:nvSpPr>
          <p:spPr bwMode="auto">
            <a:xfrm>
              <a:off x="4535" y="976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98" name="Line 110"/>
            <p:cNvSpPr>
              <a:spLocks noChangeShapeType="1"/>
            </p:cNvSpPr>
            <p:nvPr/>
          </p:nvSpPr>
          <p:spPr bwMode="auto">
            <a:xfrm flipH="1">
              <a:off x="4177" y="1035"/>
              <a:ext cx="35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9" name="Oval 111"/>
            <p:cNvSpPr>
              <a:spLocks noChangeArrowheads="1"/>
            </p:cNvSpPr>
            <p:nvPr/>
          </p:nvSpPr>
          <p:spPr bwMode="auto">
            <a:xfrm>
              <a:off x="3944" y="1417"/>
              <a:ext cx="119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100" name="Oval 112"/>
            <p:cNvSpPr>
              <a:spLocks noChangeArrowheads="1"/>
            </p:cNvSpPr>
            <p:nvPr/>
          </p:nvSpPr>
          <p:spPr bwMode="auto">
            <a:xfrm>
              <a:off x="4358" y="1417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101" name="Rectangle 113"/>
            <p:cNvSpPr>
              <a:spLocks noChangeArrowheads="1"/>
            </p:cNvSpPr>
            <p:nvPr/>
          </p:nvSpPr>
          <p:spPr bwMode="auto">
            <a:xfrm>
              <a:off x="4772" y="1417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102" name="Oval 114"/>
            <p:cNvSpPr>
              <a:spLocks noChangeArrowheads="1"/>
            </p:cNvSpPr>
            <p:nvPr/>
          </p:nvSpPr>
          <p:spPr bwMode="auto">
            <a:xfrm>
              <a:off x="5067" y="1417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103" name="Line 115"/>
            <p:cNvSpPr>
              <a:spLocks noChangeShapeType="1"/>
            </p:cNvSpPr>
            <p:nvPr/>
          </p:nvSpPr>
          <p:spPr bwMode="auto">
            <a:xfrm>
              <a:off x="2289" y="1035"/>
              <a:ext cx="1" cy="2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4" name="Line 116"/>
            <p:cNvSpPr>
              <a:spLocks noChangeShapeType="1"/>
            </p:cNvSpPr>
            <p:nvPr/>
          </p:nvSpPr>
          <p:spPr bwMode="auto">
            <a:xfrm>
              <a:off x="4358" y="1035"/>
              <a:ext cx="1" cy="2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5" name="Line 117"/>
            <p:cNvSpPr>
              <a:spLocks noChangeShapeType="1"/>
            </p:cNvSpPr>
            <p:nvPr/>
          </p:nvSpPr>
          <p:spPr bwMode="auto">
            <a:xfrm>
              <a:off x="2289" y="1035"/>
              <a:ext cx="1" cy="2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6" name="Line 118"/>
            <p:cNvSpPr>
              <a:spLocks noChangeShapeType="1"/>
            </p:cNvSpPr>
            <p:nvPr/>
          </p:nvSpPr>
          <p:spPr bwMode="auto">
            <a:xfrm>
              <a:off x="2289" y="1035"/>
              <a:ext cx="1" cy="2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7" name="Line 119"/>
            <p:cNvSpPr>
              <a:spLocks noChangeShapeType="1"/>
            </p:cNvSpPr>
            <p:nvPr/>
          </p:nvSpPr>
          <p:spPr bwMode="auto">
            <a:xfrm>
              <a:off x="2289" y="1035"/>
              <a:ext cx="1" cy="2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" name="Line 120"/>
            <p:cNvSpPr>
              <a:spLocks noChangeShapeType="1"/>
            </p:cNvSpPr>
            <p:nvPr/>
          </p:nvSpPr>
          <p:spPr bwMode="auto">
            <a:xfrm>
              <a:off x="2289" y="1035"/>
              <a:ext cx="1" cy="2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9" name="Line 121"/>
            <p:cNvSpPr>
              <a:spLocks noChangeShapeType="1"/>
            </p:cNvSpPr>
            <p:nvPr/>
          </p:nvSpPr>
          <p:spPr bwMode="auto">
            <a:xfrm>
              <a:off x="4358" y="1035"/>
              <a:ext cx="1" cy="2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0" name="Line 122"/>
            <p:cNvSpPr>
              <a:spLocks noChangeShapeType="1"/>
            </p:cNvSpPr>
            <p:nvPr/>
          </p:nvSpPr>
          <p:spPr bwMode="auto">
            <a:xfrm>
              <a:off x="4358" y="1035"/>
              <a:ext cx="1" cy="2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1" name="Line 123"/>
            <p:cNvSpPr>
              <a:spLocks noChangeShapeType="1"/>
            </p:cNvSpPr>
            <p:nvPr/>
          </p:nvSpPr>
          <p:spPr bwMode="auto">
            <a:xfrm>
              <a:off x="4358" y="1035"/>
              <a:ext cx="1" cy="2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2" name="Line 124"/>
            <p:cNvSpPr>
              <a:spLocks noChangeShapeType="1"/>
            </p:cNvSpPr>
            <p:nvPr/>
          </p:nvSpPr>
          <p:spPr bwMode="auto">
            <a:xfrm>
              <a:off x="4358" y="1035"/>
              <a:ext cx="1" cy="2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3" name="Line 125"/>
            <p:cNvSpPr>
              <a:spLocks noChangeShapeType="1"/>
            </p:cNvSpPr>
            <p:nvPr/>
          </p:nvSpPr>
          <p:spPr bwMode="auto">
            <a:xfrm>
              <a:off x="3176" y="1259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4" name="Line 126"/>
            <p:cNvSpPr>
              <a:spLocks noChangeShapeType="1"/>
            </p:cNvSpPr>
            <p:nvPr/>
          </p:nvSpPr>
          <p:spPr bwMode="auto">
            <a:xfrm>
              <a:off x="3649" y="1259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5" name="Line 127"/>
            <p:cNvSpPr>
              <a:spLocks noChangeShapeType="1"/>
            </p:cNvSpPr>
            <p:nvPr/>
          </p:nvSpPr>
          <p:spPr bwMode="auto">
            <a:xfrm>
              <a:off x="1285" y="1259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6" name="Line 128"/>
            <p:cNvSpPr>
              <a:spLocks noChangeShapeType="1"/>
            </p:cNvSpPr>
            <p:nvPr/>
          </p:nvSpPr>
          <p:spPr bwMode="auto">
            <a:xfrm>
              <a:off x="1758" y="1259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7" name="Line 129"/>
            <p:cNvSpPr>
              <a:spLocks noChangeShapeType="1"/>
            </p:cNvSpPr>
            <p:nvPr/>
          </p:nvSpPr>
          <p:spPr bwMode="auto">
            <a:xfrm>
              <a:off x="2231" y="1259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8" name="Line 130"/>
            <p:cNvSpPr>
              <a:spLocks noChangeShapeType="1"/>
            </p:cNvSpPr>
            <p:nvPr/>
          </p:nvSpPr>
          <p:spPr bwMode="auto">
            <a:xfrm>
              <a:off x="2703" y="1259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9" name="Line 131"/>
            <p:cNvSpPr>
              <a:spLocks noChangeShapeType="1"/>
            </p:cNvSpPr>
            <p:nvPr/>
          </p:nvSpPr>
          <p:spPr bwMode="auto">
            <a:xfrm>
              <a:off x="4003" y="1259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0" name="Line 132"/>
            <p:cNvSpPr>
              <a:spLocks noChangeShapeType="1"/>
            </p:cNvSpPr>
            <p:nvPr/>
          </p:nvSpPr>
          <p:spPr bwMode="auto">
            <a:xfrm>
              <a:off x="4417" y="1259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1" name="Line 133"/>
            <p:cNvSpPr>
              <a:spLocks noChangeShapeType="1"/>
            </p:cNvSpPr>
            <p:nvPr/>
          </p:nvSpPr>
          <p:spPr bwMode="auto">
            <a:xfrm>
              <a:off x="4831" y="1259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2" name="Line 134"/>
            <p:cNvSpPr>
              <a:spLocks noChangeShapeType="1"/>
            </p:cNvSpPr>
            <p:nvPr/>
          </p:nvSpPr>
          <p:spPr bwMode="auto">
            <a:xfrm>
              <a:off x="5126" y="1259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3" name="Line 135"/>
            <p:cNvSpPr>
              <a:spLocks noChangeShapeType="1"/>
            </p:cNvSpPr>
            <p:nvPr/>
          </p:nvSpPr>
          <p:spPr bwMode="auto">
            <a:xfrm>
              <a:off x="3412" y="1476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4" name="Line 136"/>
            <p:cNvSpPr>
              <a:spLocks noChangeShapeType="1"/>
            </p:cNvSpPr>
            <p:nvPr/>
          </p:nvSpPr>
          <p:spPr bwMode="auto">
            <a:xfrm>
              <a:off x="3412" y="1476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5" name="Line 137"/>
            <p:cNvSpPr>
              <a:spLocks noChangeShapeType="1"/>
            </p:cNvSpPr>
            <p:nvPr/>
          </p:nvSpPr>
          <p:spPr bwMode="auto">
            <a:xfrm>
              <a:off x="3412" y="1476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6" name="Line 138"/>
            <p:cNvSpPr>
              <a:spLocks noChangeShapeType="1"/>
            </p:cNvSpPr>
            <p:nvPr/>
          </p:nvSpPr>
          <p:spPr bwMode="auto">
            <a:xfrm>
              <a:off x="3412" y="1476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7" name="Line 139"/>
            <p:cNvSpPr>
              <a:spLocks noChangeShapeType="1"/>
            </p:cNvSpPr>
            <p:nvPr/>
          </p:nvSpPr>
          <p:spPr bwMode="auto">
            <a:xfrm>
              <a:off x="3412" y="1476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8" name="Line 140"/>
            <p:cNvSpPr>
              <a:spLocks noChangeShapeType="1"/>
            </p:cNvSpPr>
            <p:nvPr/>
          </p:nvSpPr>
          <p:spPr bwMode="auto">
            <a:xfrm>
              <a:off x="3412" y="1476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" name="Line 141"/>
            <p:cNvSpPr>
              <a:spLocks noChangeShapeType="1"/>
            </p:cNvSpPr>
            <p:nvPr/>
          </p:nvSpPr>
          <p:spPr bwMode="auto">
            <a:xfrm>
              <a:off x="694" y="1921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0" name="Line 142"/>
            <p:cNvSpPr>
              <a:spLocks noChangeShapeType="1"/>
            </p:cNvSpPr>
            <p:nvPr/>
          </p:nvSpPr>
          <p:spPr bwMode="auto">
            <a:xfrm>
              <a:off x="1344" y="1921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1" name="Line 143"/>
            <p:cNvSpPr>
              <a:spLocks noChangeShapeType="1"/>
            </p:cNvSpPr>
            <p:nvPr/>
          </p:nvSpPr>
          <p:spPr bwMode="auto">
            <a:xfrm>
              <a:off x="1817" y="1921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2" name="Line 144"/>
            <p:cNvSpPr>
              <a:spLocks noChangeShapeType="1"/>
            </p:cNvSpPr>
            <p:nvPr/>
          </p:nvSpPr>
          <p:spPr bwMode="auto">
            <a:xfrm>
              <a:off x="2526" y="1921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" name="Line 145"/>
            <p:cNvSpPr>
              <a:spLocks noChangeShapeType="1"/>
            </p:cNvSpPr>
            <p:nvPr/>
          </p:nvSpPr>
          <p:spPr bwMode="auto">
            <a:xfrm>
              <a:off x="4063" y="1921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4" name="Line 146"/>
            <p:cNvSpPr>
              <a:spLocks noChangeShapeType="1"/>
            </p:cNvSpPr>
            <p:nvPr/>
          </p:nvSpPr>
          <p:spPr bwMode="auto">
            <a:xfrm>
              <a:off x="5303" y="1921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5" name="Line 147"/>
            <p:cNvSpPr>
              <a:spLocks noChangeShapeType="1"/>
            </p:cNvSpPr>
            <p:nvPr/>
          </p:nvSpPr>
          <p:spPr bwMode="auto">
            <a:xfrm>
              <a:off x="1994" y="2137"/>
              <a:ext cx="1" cy="4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6" name="Line 148"/>
            <p:cNvSpPr>
              <a:spLocks noChangeShapeType="1"/>
            </p:cNvSpPr>
            <p:nvPr/>
          </p:nvSpPr>
          <p:spPr bwMode="auto">
            <a:xfrm>
              <a:off x="1994" y="2137"/>
              <a:ext cx="1" cy="4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7" name="Line 149"/>
            <p:cNvSpPr>
              <a:spLocks noChangeShapeType="1"/>
            </p:cNvSpPr>
            <p:nvPr/>
          </p:nvSpPr>
          <p:spPr bwMode="auto">
            <a:xfrm>
              <a:off x="1994" y="2137"/>
              <a:ext cx="1" cy="4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8" name="Line 150"/>
            <p:cNvSpPr>
              <a:spLocks noChangeShapeType="1"/>
            </p:cNvSpPr>
            <p:nvPr/>
          </p:nvSpPr>
          <p:spPr bwMode="auto">
            <a:xfrm>
              <a:off x="2703" y="2137"/>
              <a:ext cx="1" cy="4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9" name="Line 151"/>
            <p:cNvSpPr>
              <a:spLocks noChangeShapeType="1"/>
            </p:cNvSpPr>
            <p:nvPr/>
          </p:nvSpPr>
          <p:spPr bwMode="auto">
            <a:xfrm>
              <a:off x="3885" y="2137"/>
              <a:ext cx="1" cy="4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0" name="Line 152"/>
            <p:cNvSpPr>
              <a:spLocks noChangeShapeType="1"/>
            </p:cNvSpPr>
            <p:nvPr/>
          </p:nvSpPr>
          <p:spPr bwMode="auto">
            <a:xfrm>
              <a:off x="3885" y="2137"/>
              <a:ext cx="1" cy="4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" name="Line 153"/>
            <p:cNvSpPr>
              <a:spLocks noChangeShapeType="1"/>
            </p:cNvSpPr>
            <p:nvPr/>
          </p:nvSpPr>
          <p:spPr bwMode="auto">
            <a:xfrm>
              <a:off x="3885" y="2137"/>
              <a:ext cx="1" cy="4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2" name="Line 154"/>
            <p:cNvSpPr>
              <a:spLocks noChangeShapeType="1"/>
            </p:cNvSpPr>
            <p:nvPr/>
          </p:nvSpPr>
          <p:spPr bwMode="auto">
            <a:xfrm>
              <a:off x="3885" y="2137"/>
              <a:ext cx="1" cy="4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3" name="Line 155"/>
            <p:cNvSpPr>
              <a:spLocks noChangeShapeType="1"/>
            </p:cNvSpPr>
            <p:nvPr/>
          </p:nvSpPr>
          <p:spPr bwMode="auto">
            <a:xfrm>
              <a:off x="842" y="2137"/>
              <a:ext cx="1" cy="4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4" name="Line 156"/>
            <p:cNvSpPr>
              <a:spLocks noChangeShapeType="1"/>
            </p:cNvSpPr>
            <p:nvPr/>
          </p:nvSpPr>
          <p:spPr bwMode="auto">
            <a:xfrm>
              <a:off x="842" y="2137"/>
              <a:ext cx="1" cy="4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5" name="Line 157"/>
            <p:cNvSpPr>
              <a:spLocks noChangeShapeType="1"/>
            </p:cNvSpPr>
            <p:nvPr/>
          </p:nvSpPr>
          <p:spPr bwMode="auto">
            <a:xfrm>
              <a:off x="5155" y="2137"/>
              <a:ext cx="1" cy="4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6" name="Line 158"/>
            <p:cNvSpPr>
              <a:spLocks noChangeShapeType="1"/>
            </p:cNvSpPr>
            <p:nvPr/>
          </p:nvSpPr>
          <p:spPr bwMode="auto">
            <a:xfrm>
              <a:off x="5155" y="2137"/>
              <a:ext cx="1" cy="4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7" name="Line 159"/>
            <p:cNvSpPr>
              <a:spLocks noChangeShapeType="1"/>
            </p:cNvSpPr>
            <p:nvPr/>
          </p:nvSpPr>
          <p:spPr bwMode="auto">
            <a:xfrm>
              <a:off x="1522" y="2583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8" name="Line 160"/>
            <p:cNvSpPr>
              <a:spLocks noChangeShapeType="1"/>
            </p:cNvSpPr>
            <p:nvPr/>
          </p:nvSpPr>
          <p:spPr bwMode="auto">
            <a:xfrm>
              <a:off x="1758" y="2583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9" name="Line 161"/>
            <p:cNvSpPr>
              <a:spLocks noChangeShapeType="1"/>
            </p:cNvSpPr>
            <p:nvPr/>
          </p:nvSpPr>
          <p:spPr bwMode="auto">
            <a:xfrm>
              <a:off x="2290" y="2583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0" name="Line 162"/>
            <p:cNvSpPr>
              <a:spLocks noChangeShapeType="1"/>
            </p:cNvSpPr>
            <p:nvPr/>
          </p:nvSpPr>
          <p:spPr bwMode="auto">
            <a:xfrm>
              <a:off x="2703" y="2583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1" name="Line 163"/>
            <p:cNvSpPr>
              <a:spLocks noChangeShapeType="1"/>
            </p:cNvSpPr>
            <p:nvPr/>
          </p:nvSpPr>
          <p:spPr bwMode="auto">
            <a:xfrm>
              <a:off x="2703" y="2583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2" name="Line 164"/>
            <p:cNvSpPr>
              <a:spLocks noChangeShapeType="1"/>
            </p:cNvSpPr>
            <p:nvPr/>
          </p:nvSpPr>
          <p:spPr bwMode="auto">
            <a:xfrm>
              <a:off x="3058" y="2583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3" name="Line 165"/>
            <p:cNvSpPr>
              <a:spLocks noChangeShapeType="1"/>
            </p:cNvSpPr>
            <p:nvPr/>
          </p:nvSpPr>
          <p:spPr bwMode="auto">
            <a:xfrm>
              <a:off x="3294" y="2583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4" name="Line 166"/>
            <p:cNvSpPr>
              <a:spLocks noChangeShapeType="1"/>
            </p:cNvSpPr>
            <p:nvPr/>
          </p:nvSpPr>
          <p:spPr bwMode="auto">
            <a:xfrm>
              <a:off x="3944" y="2583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" name="Line 167"/>
            <p:cNvSpPr>
              <a:spLocks noChangeShapeType="1"/>
            </p:cNvSpPr>
            <p:nvPr/>
          </p:nvSpPr>
          <p:spPr bwMode="auto">
            <a:xfrm>
              <a:off x="4299" y="2583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6" name="Line 168"/>
            <p:cNvSpPr>
              <a:spLocks noChangeShapeType="1"/>
            </p:cNvSpPr>
            <p:nvPr/>
          </p:nvSpPr>
          <p:spPr bwMode="auto">
            <a:xfrm>
              <a:off x="635" y="2583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7" name="Line 169"/>
            <p:cNvSpPr>
              <a:spLocks noChangeShapeType="1"/>
            </p:cNvSpPr>
            <p:nvPr/>
          </p:nvSpPr>
          <p:spPr bwMode="auto">
            <a:xfrm>
              <a:off x="931" y="2583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8" name="Line 170"/>
            <p:cNvSpPr>
              <a:spLocks noChangeShapeType="1"/>
            </p:cNvSpPr>
            <p:nvPr/>
          </p:nvSpPr>
          <p:spPr bwMode="auto">
            <a:xfrm>
              <a:off x="5008" y="2583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9" name="Line 171"/>
            <p:cNvSpPr>
              <a:spLocks noChangeShapeType="1"/>
            </p:cNvSpPr>
            <p:nvPr/>
          </p:nvSpPr>
          <p:spPr bwMode="auto">
            <a:xfrm>
              <a:off x="5303" y="2583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0" name="Line 172"/>
            <p:cNvSpPr>
              <a:spLocks noChangeShapeType="1"/>
            </p:cNvSpPr>
            <p:nvPr/>
          </p:nvSpPr>
          <p:spPr bwMode="auto">
            <a:xfrm>
              <a:off x="517" y="2799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1" name="Line 173"/>
            <p:cNvSpPr>
              <a:spLocks noChangeShapeType="1"/>
            </p:cNvSpPr>
            <p:nvPr/>
          </p:nvSpPr>
          <p:spPr bwMode="auto">
            <a:xfrm>
              <a:off x="1403" y="2799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2" name="Line 174"/>
            <p:cNvSpPr>
              <a:spLocks noChangeShapeType="1"/>
            </p:cNvSpPr>
            <p:nvPr/>
          </p:nvSpPr>
          <p:spPr bwMode="auto">
            <a:xfrm>
              <a:off x="1876" y="2799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3" name="Line 175"/>
            <p:cNvSpPr>
              <a:spLocks noChangeShapeType="1"/>
            </p:cNvSpPr>
            <p:nvPr/>
          </p:nvSpPr>
          <p:spPr bwMode="auto">
            <a:xfrm>
              <a:off x="3471" y="2799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" name="Line 176"/>
            <p:cNvSpPr>
              <a:spLocks noChangeShapeType="1"/>
            </p:cNvSpPr>
            <p:nvPr/>
          </p:nvSpPr>
          <p:spPr bwMode="auto">
            <a:xfrm>
              <a:off x="3471" y="2799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5" name="Line 177"/>
            <p:cNvSpPr>
              <a:spLocks noChangeShapeType="1"/>
            </p:cNvSpPr>
            <p:nvPr/>
          </p:nvSpPr>
          <p:spPr bwMode="auto">
            <a:xfrm>
              <a:off x="4476" y="2799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6" name="Line 178"/>
            <p:cNvSpPr>
              <a:spLocks noChangeShapeType="1"/>
            </p:cNvSpPr>
            <p:nvPr/>
          </p:nvSpPr>
          <p:spPr bwMode="auto">
            <a:xfrm>
              <a:off x="517" y="3244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" name="Line 179"/>
            <p:cNvSpPr>
              <a:spLocks noChangeShapeType="1"/>
            </p:cNvSpPr>
            <p:nvPr/>
          </p:nvSpPr>
          <p:spPr bwMode="auto">
            <a:xfrm>
              <a:off x="517" y="3244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8" name="Line 180"/>
            <p:cNvSpPr>
              <a:spLocks noChangeShapeType="1"/>
            </p:cNvSpPr>
            <p:nvPr/>
          </p:nvSpPr>
          <p:spPr bwMode="auto">
            <a:xfrm>
              <a:off x="1403" y="3244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9" name="Line 181"/>
            <p:cNvSpPr>
              <a:spLocks noChangeShapeType="1"/>
            </p:cNvSpPr>
            <p:nvPr/>
          </p:nvSpPr>
          <p:spPr bwMode="auto">
            <a:xfrm>
              <a:off x="1403" y="3244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0" name="Line 182"/>
            <p:cNvSpPr>
              <a:spLocks noChangeShapeType="1"/>
            </p:cNvSpPr>
            <p:nvPr/>
          </p:nvSpPr>
          <p:spPr bwMode="auto">
            <a:xfrm>
              <a:off x="1876" y="3244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1" name="Line 183"/>
            <p:cNvSpPr>
              <a:spLocks noChangeShapeType="1"/>
            </p:cNvSpPr>
            <p:nvPr/>
          </p:nvSpPr>
          <p:spPr bwMode="auto">
            <a:xfrm>
              <a:off x="1876" y="3244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2" name="Line 184"/>
            <p:cNvSpPr>
              <a:spLocks noChangeShapeType="1"/>
            </p:cNvSpPr>
            <p:nvPr/>
          </p:nvSpPr>
          <p:spPr bwMode="auto">
            <a:xfrm>
              <a:off x="3294" y="3244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3" name="Line 185"/>
            <p:cNvSpPr>
              <a:spLocks noChangeShapeType="1"/>
            </p:cNvSpPr>
            <p:nvPr/>
          </p:nvSpPr>
          <p:spPr bwMode="auto">
            <a:xfrm>
              <a:off x="3590" y="3244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" name="Line 186"/>
            <p:cNvSpPr>
              <a:spLocks noChangeShapeType="1"/>
            </p:cNvSpPr>
            <p:nvPr/>
          </p:nvSpPr>
          <p:spPr bwMode="auto">
            <a:xfrm>
              <a:off x="4476" y="3244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5" name="Line 187"/>
            <p:cNvSpPr>
              <a:spLocks noChangeShapeType="1"/>
            </p:cNvSpPr>
            <p:nvPr/>
          </p:nvSpPr>
          <p:spPr bwMode="auto">
            <a:xfrm>
              <a:off x="4476" y="3244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6" name="Line 188"/>
            <p:cNvSpPr>
              <a:spLocks noChangeShapeType="1"/>
            </p:cNvSpPr>
            <p:nvPr/>
          </p:nvSpPr>
          <p:spPr bwMode="auto">
            <a:xfrm>
              <a:off x="2289" y="1259"/>
              <a:ext cx="88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7" name="Line 189"/>
            <p:cNvSpPr>
              <a:spLocks noChangeShapeType="1"/>
            </p:cNvSpPr>
            <p:nvPr/>
          </p:nvSpPr>
          <p:spPr bwMode="auto">
            <a:xfrm>
              <a:off x="3649" y="1259"/>
              <a:ext cx="70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8" name="Line 190"/>
            <p:cNvSpPr>
              <a:spLocks noChangeShapeType="1"/>
            </p:cNvSpPr>
            <p:nvPr/>
          </p:nvSpPr>
          <p:spPr bwMode="auto">
            <a:xfrm>
              <a:off x="1285" y="1259"/>
              <a:ext cx="1004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9" name="Line 191"/>
            <p:cNvSpPr>
              <a:spLocks noChangeShapeType="1"/>
            </p:cNvSpPr>
            <p:nvPr/>
          </p:nvSpPr>
          <p:spPr bwMode="auto">
            <a:xfrm>
              <a:off x="1758" y="1259"/>
              <a:ext cx="53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0" name="Line 192"/>
            <p:cNvSpPr>
              <a:spLocks noChangeShapeType="1"/>
            </p:cNvSpPr>
            <p:nvPr/>
          </p:nvSpPr>
          <p:spPr bwMode="auto">
            <a:xfrm>
              <a:off x="2231" y="1259"/>
              <a:ext cx="5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1" name="Line 193"/>
            <p:cNvSpPr>
              <a:spLocks noChangeShapeType="1"/>
            </p:cNvSpPr>
            <p:nvPr/>
          </p:nvSpPr>
          <p:spPr bwMode="auto">
            <a:xfrm>
              <a:off x="2289" y="1259"/>
              <a:ext cx="414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2" name="Line 194"/>
            <p:cNvSpPr>
              <a:spLocks noChangeShapeType="1"/>
            </p:cNvSpPr>
            <p:nvPr/>
          </p:nvSpPr>
          <p:spPr bwMode="auto">
            <a:xfrm>
              <a:off x="4003" y="1259"/>
              <a:ext cx="355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3" name="Line 195"/>
            <p:cNvSpPr>
              <a:spLocks noChangeShapeType="1"/>
            </p:cNvSpPr>
            <p:nvPr/>
          </p:nvSpPr>
          <p:spPr bwMode="auto">
            <a:xfrm>
              <a:off x="4358" y="1259"/>
              <a:ext cx="5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4" name="Line 196"/>
            <p:cNvSpPr>
              <a:spLocks noChangeShapeType="1"/>
            </p:cNvSpPr>
            <p:nvPr/>
          </p:nvSpPr>
          <p:spPr bwMode="auto">
            <a:xfrm>
              <a:off x="4358" y="1259"/>
              <a:ext cx="47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5" name="Line 197"/>
            <p:cNvSpPr>
              <a:spLocks noChangeShapeType="1"/>
            </p:cNvSpPr>
            <p:nvPr/>
          </p:nvSpPr>
          <p:spPr bwMode="auto">
            <a:xfrm>
              <a:off x="4358" y="1259"/>
              <a:ext cx="76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6" name="Line 198"/>
            <p:cNvSpPr>
              <a:spLocks noChangeShapeType="1"/>
            </p:cNvSpPr>
            <p:nvPr/>
          </p:nvSpPr>
          <p:spPr bwMode="auto">
            <a:xfrm>
              <a:off x="694" y="1921"/>
              <a:ext cx="271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7" name="Line 199"/>
            <p:cNvSpPr>
              <a:spLocks noChangeShapeType="1"/>
            </p:cNvSpPr>
            <p:nvPr/>
          </p:nvSpPr>
          <p:spPr bwMode="auto">
            <a:xfrm>
              <a:off x="1344" y="1921"/>
              <a:ext cx="206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8" name="Line 200"/>
            <p:cNvSpPr>
              <a:spLocks noChangeShapeType="1"/>
            </p:cNvSpPr>
            <p:nvPr/>
          </p:nvSpPr>
          <p:spPr bwMode="auto">
            <a:xfrm>
              <a:off x="1817" y="1921"/>
              <a:ext cx="1595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9" name="Line 201"/>
            <p:cNvSpPr>
              <a:spLocks noChangeShapeType="1"/>
            </p:cNvSpPr>
            <p:nvPr/>
          </p:nvSpPr>
          <p:spPr bwMode="auto">
            <a:xfrm>
              <a:off x="2526" y="1921"/>
              <a:ext cx="8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0" name="Line 202"/>
            <p:cNvSpPr>
              <a:spLocks noChangeShapeType="1"/>
            </p:cNvSpPr>
            <p:nvPr/>
          </p:nvSpPr>
          <p:spPr bwMode="auto">
            <a:xfrm>
              <a:off x="3412" y="1921"/>
              <a:ext cx="65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" name="Line 203"/>
            <p:cNvSpPr>
              <a:spLocks noChangeShapeType="1"/>
            </p:cNvSpPr>
            <p:nvPr/>
          </p:nvSpPr>
          <p:spPr bwMode="auto">
            <a:xfrm>
              <a:off x="3412" y="1921"/>
              <a:ext cx="189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2" name="Line 204"/>
            <p:cNvSpPr>
              <a:spLocks noChangeShapeType="1"/>
            </p:cNvSpPr>
            <p:nvPr/>
          </p:nvSpPr>
          <p:spPr bwMode="auto">
            <a:xfrm>
              <a:off x="1522" y="2583"/>
              <a:ext cx="47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3" name="Line 205"/>
            <p:cNvSpPr>
              <a:spLocks noChangeShapeType="1"/>
            </p:cNvSpPr>
            <p:nvPr/>
          </p:nvSpPr>
          <p:spPr bwMode="auto">
            <a:xfrm>
              <a:off x="1758" y="2583"/>
              <a:ext cx="23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" name="Line 206"/>
            <p:cNvSpPr>
              <a:spLocks noChangeShapeType="1"/>
            </p:cNvSpPr>
            <p:nvPr/>
          </p:nvSpPr>
          <p:spPr bwMode="auto">
            <a:xfrm>
              <a:off x="1994" y="2583"/>
              <a:ext cx="29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5" name="Line 207"/>
            <p:cNvSpPr>
              <a:spLocks noChangeShapeType="1"/>
            </p:cNvSpPr>
            <p:nvPr/>
          </p:nvSpPr>
          <p:spPr bwMode="auto">
            <a:xfrm>
              <a:off x="3058" y="2583"/>
              <a:ext cx="82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" name="Line 208"/>
            <p:cNvSpPr>
              <a:spLocks noChangeShapeType="1"/>
            </p:cNvSpPr>
            <p:nvPr/>
          </p:nvSpPr>
          <p:spPr bwMode="auto">
            <a:xfrm>
              <a:off x="3294" y="2583"/>
              <a:ext cx="59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" name="Line 209"/>
            <p:cNvSpPr>
              <a:spLocks noChangeShapeType="1"/>
            </p:cNvSpPr>
            <p:nvPr/>
          </p:nvSpPr>
          <p:spPr bwMode="auto">
            <a:xfrm>
              <a:off x="3885" y="2583"/>
              <a:ext cx="5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" name="Line 210"/>
            <p:cNvSpPr>
              <a:spLocks noChangeShapeType="1"/>
            </p:cNvSpPr>
            <p:nvPr/>
          </p:nvSpPr>
          <p:spPr bwMode="auto">
            <a:xfrm>
              <a:off x="3885" y="2583"/>
              <a:ext cx="414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" name="Line 211"/>
            <p:cNvSpPr>
              <a:spLocks noChangeShapeType="1"/>
            </p:cNvSpPr>
            <p:nvPr/>
          </p:nvSpPr>
          <p:spPr bwMode="auto">
            <a:xfrm>
              <a:off x="635" y="2583"/>
              <a:ext cx="20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" name="Line 212"/>
            <p:cNvSpPr>
              <a:spLocks noChangeShapeType="1"/>
            </p:cNvSpPr>
            <p:nvPr/>
          </p:nvSpPr>
          <p:spPr bwMode="auto">
            <a:xfrm>
              <a:off x="842" y="2583"/>
              <a:ext cx="8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" name="Line 213"/>
            <p:cNvSpPr>
              <a:spLocks noChangeShapeType="1"/>
            </p:cNvSpPr>
            <p:nvPr/>
          </p:nvSpPr>
          <p:spPr bwMode="auto">
            <a:xfrm>
              <a:off x="5008" y="2583"/>
              <a:ext cx="14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" name="Line 214"/>
            <p:cNvSpPr>
              <a:spLocks noChangeShapeType="1"/>
            </p:cNvSpPr>
            <p:nvPr/>
          </p:nvSpPr>
          <p:spPr bwMode="auto">
            <a:xfrm>
              <a:off x="5155" y="2583"/>
              <a:ext cx="14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" name="Line 215"/>
            <p:cNvSpPr>
              <a:spLocks noChangeShapeType="1"/>
            </p:cNvSpPr>
            <p:nvPr/>
          </p:nvSpPr>
          <p:spPr bwMode="auto">
            <a:xfrm>
              <a:off x="3294" y="3244"/>
              <a:ext cx="17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" name="Line 216"/>
            <p:cNvSpPr>
              <a:spLocks noChangeShapeType="1"/>
            </p:cNvSpPr>
            <p:nvPr/>
          </p:nvSpPr>
          <p:spPr bwMode="auto">
            <a:xfrm>
              <a:off x="3471" y="3244"/>
              <a:ext cx="11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" name="Rectangle 217"/>
            <p:cNvSpPr>
              <a:spLocks noChangeArrowheads="1"/>
            </p:cNvSpPr>
            <p:nvPr/>
          </p:nvSpPr>
          <p:spPr bwMode="auto">
            <a:xfrm>
              <a:off x="2632" y="968"/>
              <a:ext cx="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6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06" name="AutoShape 220"/>
            <p:cNvSpPr>
              <a:spLocks noChangeArrowheads="1"/>
            </p:cNvSpPr>
            <p:nvPr/>
          </p:nvSpPr>
          <p:spPr bwMode="auto">
            <a:xfrm>
              <a:off x="4781" y="1423"/>
              <a:ext cx="92" cy="98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207" name="Rectangle 221"/>
            <p:cNvSpPr>
              <a:spLocks noChangeArrowheads="1"/>
            </p:cNvSpPr>
            <p:nvPr/>
          </p:nvSpPr>
          <p:spPr bwMode="auto">
            <a:xfrm>
              <a:off x="4796" y="1570"/>
              <a:ext cx="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600">
                  <a:solidFill>
                    <a:srgbClr val="000000"/>
                  </a:solidFill>
                </a:rPr>
                <a:t>?</a:t>
              </a:r>
            </a:p>
          </p:txBody>
        </p:sp>
      </p:grpSp>
      <p:pic>
        <p:nvPicPr>
          <p:cNvPr id="208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94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656914" y="312988"/>
            <a:ext cx="7620000" cy="692684"/>
          </a:xfrm>
        </p:spPr>
        <p:txBody>
          <a:bodyPr/>
          <a:lstStyle/>
          <a:p>
            <a:r>
              <a:rPr lang="de-DE" sz="2400" dirty="0">
                <a:solidFill>
                  <a:schemeClr val="tx1"/>
                </a:solidFill>
              </a:rPr>
              <a:t>Erbliche Tumorsyndrome</a:t>
            </a:r>
          </a:p>
        </p:txBody>
      </p:sp>
      <p:pic>
        <p:nvPicPr>
          <p:cNvPr id="4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3"/>
          <a:stretch/>
        </p:blipFill>
        <p:spPr bwMode="auto">
          <a:xfrm>
            <a:off x="531730" y="1084879"/>
            <a:ext cx="8318882" cy="493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47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500330" y="1259451"/>
            <a:ext cx="8143336" cy="4735902"/>
          </a:xfrm>
          <a:prstGeom prst="roundRect">
            <a:avLst>
              <a:gd name="adj" fmla="val 311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Inhaltsplatzhalter 1"/>
          <p:cNvSpPr>
            <a:spLocks noGrp="1"/>
          </p:cNvSpPr>
          <p:nvPr>
            <p:ph sz="quarter" idx="11"/>
          </p:nvPr>
        </p:nvSpPr>
        <p:spPr>
          <a:xfrm>
            <a:off x="691589" y="1554981"/>
            <a:ext cx="7629525" cy="4543888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de-DE" b="1" dirty="0" smtClean="0">
                <a:solidFill>
                  <a:srgbClr val="7E0000"/>
                </a:solidFill>
              </a:rPr>
              <a:t>Sporadisch</a:t>
            </a:r>
            <a:r>
              <a:rPr lang="de-DE" dirty="0" smtClean="0"/>
              <a:t>: </a:t>
            </a:r>
            <a:r>
              <a:rPr lang="de-DE" b="1" dirty="0" smtClean="0"/>
              <a:t>Einzelfall in einer Familie </a:t>
            </a:r>
            <a:r>
              <a:rPr lang="de-DE" dirty="0" smtClean="0"/>
              <a:t>bzw. </a:t>
            </a:r>
            <a:r>
              <a:rPr lang="de-DE" dirty="0" err="1" smtClean="0"/>
              <a:t>unauffälllige</a:t>
            </a:r>
            <a:r>
              <a:rPr lang="de-DE" dirty="0" smtClean="0"/>
              <a:t> Familienanamnese</a:t>
            </a:r>
            <a:r>
              <a:rPr lang="de-DE" dirty="0"/>
              <a:t>. </a:t>
            </a:r>
            <a:r>
              <a:rPr lang="de-DE" u="sng" dirty="0"/>
              <a:t>Ätiologie</a:t>
            </a:r>
            <a:r>
              <a:rPr lang="de-DE" dirty="0"/>
              <a:t>: hereditär, </a:t>
            </a:r>
            <a:r>
              <a:rPr lang="de-DE" dirty="0" smtClean="0"/>
              <a:t>Umweltfaktoren </a:t>
            </a:r>
            <a:r>
              <a:rPr lang="de-DE" dirty="0"/>
              <a:t>/ exogene Noxen, </a:t>
            </a:r>
            <a:r>
              <a:rPr lang="de-DE" dirty="0" smtClean="0"/>
              <a:t>multifaktoriell / polygen, </a:t>
            </a:r>
            <a:r>
              <a:rPr lang="de-DE" dirty="0"/>
              <a:t>unbekannt</a:t>
            </a:r>
            <a:endParaRPr lang="de-DE" dirty="0" smtClean="0"/>
          </a:p>
          <a:p>
            <a:pPr>
              <a:spcBef>
                <a:spcPts val="1800"/>
              </a:spcBef>
            </a:pPr>
            <a:r>
              <a:rPr lang="de-DE" b="1" dirty="0" smtClean="0">
                <a:solidFill>
                  <a:srgbClr val="7E0000"/>
                </a:solidFill>
              </a:rPr>
              <a:t>Familiär</a:t>
            </a:r>
            <a:r>
              <a:rPr lang="de-DE" dirty="0" smtClean="0"/>
              <a:t>: </a:t>
            </a:r>
            <a:r>
              <a:rPr lang="de-DE" b="1" dirty="0" smtClean="0"/>
              <a:t>familiäre Häufung von Tumoren </a:t>
            </a:r>
            <a:r>
              <a:rPr lang="de-DE" dirty="0" smtClean="0"/>
              <a:t>(eine Entität oder </a:t>
            </a:r>
            <a:r>
              <a:rPr lang="de-DE" dirty="0" err="1" smtClean="0"/>
              <a:t>syndrom</a:t>
            </a:r>
            <a:r>
              <a:rPr lang="de-DE" dirty="0" smtClean="0"/>
              <a:t>-typisches Spektrum): </a:t>
            </a:r>
            <a:r>
              <a:rPr lang="de-DE" u="sng" dirty="0" smtClean="0"/>
              <a:t>Ätiologie</a:t>
            </a:r>
            <a:r>
              <a:rPr lang="de-DE" dirty="0" smtClean="0"/>
              <a:t>: hereditär, gemeinsame Umweltfaktoren / exogene Noxen, multifaktoriell / polygen, unbekannt</a:t>
            </a:r>
          </a:p>
          <a:p>
            <a:pPr>
              <a:spcBef>
                <a:spcPts val="1800"/>
              </a:spcBef>
            </a:pPr>
            <a:r>
              <a:rPr lang="de-DE" b="1" dirty="0" smtClean="0">
                <a:solidFill>
                  <a:srgbClr val="7E0000"/>
                </a:solidFill>
              </a:rPr>
              <a:t>Hereditär</a:t>
            </a:r>
            <a:r>
              <a:rPr lang="de-DE" dirty="0" smtClean="0"/>
              <a:t>: </a:t>
            </a:r>
            <a:r>
              <a:rPr lang="de-DE" b="1" dirty="0" smtClean="0"/>
              <a:t>monogen er</a:t>
            </a:r>
            <a:r>
              <a:rPr lang="de-DE" dirty="0" smtClean="0"/>
              <a:t>blich. </a:t>
            </a:r>
            <a:r>
              <a:rPr lang="de-DE" u="sng" dirty="0" smtClean="0"/>
              <a:t>Ätiologie</a:t>
            </a:r>
            <a:r>
              <a:rPr lang="de-DE" dirty="0" smtClean="0"/>
              <a:t>: pathogene konstitutionelle Mutation (Keimbahn-Mutation) in einem etablierten Gen. Kann als sporadischer Fall auftreten oder mit familiärer Häufung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649358" y="312988"/>
            <a:ext cx="4742147" cy="692684"/>
          </a:xfrm>
        </p:spPr>
        <p:txBody>
          <a:bodyPr/>
          <a:lstStyle/>
          <a:p>
            <a:r>
              <a:rPr lang="de-DE" sz="2400" dirty="0" smtClean="0"/>
              <a:t>Terminologie</a:t>
            </a:r>
            <a:endParaRPr lang="de-DE" sz="2400" dirty="0"/>
          </a:p>
        </p:txBody>
      </p:sp>
      <p:pic>
        <p:nvPicPr>
          <p:cNvPr id="5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07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4"/>
          <p:cNvSpPr/>
          <p:nvPr/>
        </p:nvSpPr>
        <p:spPr>
          <a:xfrm>
            <a:off x="465827" y="1311215"/>
            <a:ext cx="8177842" cy="4692770"/>
          </a:xfrm>
          <a:prstGeom prst="roundRect">
            <a:avLst>
              <a:gd name="adj" fmla="val 3983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Inhaltsplatzhalter 1"/>
          <p:cNvSpPr>
            <a:spLocks noGrp="1"/>
          </p:cNvSpPr>
          <p:nvPr>
            <p:ph sz="quarter" idx="11"/>
          </p:nvPr>
        </p:nvSpPr>
        <p:spPr>
          <a:xfrm>
            <a:off x="855483" y="2380884"/>
            <a:ext cx="7629525" cy="314862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b="1" dirty="0">
                <a:solidFill>
                  <a:srgbClr val="BC2A34"/>
                </a:solidFill>
              </a:rPr>
              <a:t>Über klassische klinische Leitsymptome und Verdachtskriterien in Eigen- und </a:t>
            </a:r>
            <a:r>
              <a:rPr lang="de-DE" b="1" dirty="0" smtClean="0">
                <a:solidFill>
                  <a:srgbClr val="BC2A34"/>
                </a:solidFill>
              </a:rPr>
              <a:t>Familien-Geschichte</a:t>
            </a:r>
            <a:endParaRPr lang="de-DE" b="1" dirty="0">
              <a:solidFill>
                <a:srgbClr val="BC2A34"/>
              </a:solidFill>
            </a:endParaRP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de-DE" dirty="0"/>
              <a:t>Über </a:t>
            </a:r>
            <a:r>
              <a:rPr lang="de-DE" dirty="0" smtClean="0"/>
              <a:t>umfassende </a:t>
            </a:r>
            <a:r>
              <a:rPr lang="de-DE" dirty="0"/>
              <a:t>genetische Keimbahn-Diagnostik </a:t>
            </a:r>
            <a:r>
              <a:rPr lang="de-DE" dirty="0" smtClean="0"/>
              <a:t>  (</a:t>
            </a:r>
            <a:r>
              <a:rPr lang="de-DE" dirty="0"/>
              <a:t>Gen-Panel, </a:t>
            </a:r>
            <a:r>
              <a:rPr lang="de-DE" dirty="0" err="1"/>
              <a:t>Exom</a:t>
            </a:r>
            <a:r>
              <a:rPr lang="de-DE" dirty="0"/>
              <a:t>- oder Genom-Analysen) eines </a:t>
            </a:r>
            <a:r>
              <a:rPr lang="de-DE" dirty="0" smtClean="0"/>
              <a:t>  Tumor-Patienten </a:t>
            </a:r>
            <a:r>
              <a:rPr lang="de-DE" dirty="0"/>
              <a:t>unabhängig von klinischen </a:t>
            </a:r>
            <a:r>
              <a:rPr lang="de-DE" dirty="0" smtClean="0"/>
              <a:t>Kriterien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de-DE" dirty="0"/>
              <a:t>Über spezifische </a:t>
            </a:r>
            <a:r>
              <a:rPr lang="de-DE" dirty="0" err="1"/>
              <a:t>histopathologische</a:t>
            </a:r>
            <a:r>
              <a:rPr lang="de-DE" dirty="0"/>
              <a:t> und /oder  molekulare Befunde bei der Tumoruntersuchung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sz="2400" dirty="0" smtClean="0"/>
              <a:t>Identifizierung von Patienten mit ETS</a:t>
            </a:r>
            <a:endParaRPr lang="de-DE" sz="2400" dirty="0"/>
          </a:p>
        </p:txBody>
      </p:sp>
      <p:sp>
        <p:nvSpPr>
          <p:cNvPr id="4" name="Textfeld 3"/>
          <p:cNvSpPr txBox="1"/>
          <p:nvPr/>
        </p:nvSpPr>
        <p:spPr>
          <a:xfrm>
            <a:off x="759111" y="1566362"/>
            <a:ext cx="6011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3 Eintrittspforten / diagnostische Pfade:</a:t>
            </a:r>
            <a:endParaRPr lang="de-DE" sz="2400" b="1" dirty="0"/>
          </a:p>
        </p:txBody>
      </p:sp>
      <p:pic>
        <p:nvPicPr>
          <p:cNvPr id="6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90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458673" y="312988"/>
            <a:ext cx="6525601" cy="692684"/>
          </a:xfrm>
        </p:spPr>
        <p:txBody>
          <a:bodyPr/>
          <a:lstStyle/>
          <a:p>
            <a:r>
              <a:rPr lang="de-DE" sz="2400" dirty="0" smtClean="0"/>
              <a:t>Hinweise für ein erbliches Tumorsymptom</a:t>
            </a:r>
            <a:endParaRPr lang="de-DE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01"/>
          <a:stretch>
            <a:fillRect/>
          </a:stretch>
        </p:blipFill>
        <p:spPr bwMode="auto">
          <a:xfrm>
            <a:off x="195263" y="1119780"/>
            <a:ext cx="8797925" cy="235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9"/>
          <a:stretch>
            <a:fillRect/>
          </a:stretch>
        </p:blipFill>
        <p:spPr bwMode="auto">
          <a:xfrm>
            <a:off x="195263" y="3786780"/>
            <a:ext cx="8797925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46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/>
          </p:cNvSpPr>
          <p:nvPr/>
        </p:nvSpPr>
        <p:spPr bwMode="auto">
          <a:xfrm>
            <a:off x="793750" y="1663389"/>
            <a:ext cx="7380721" cy="3910431"/>
          </a:xfrm>
          <a:prstGeom prst="rect">
            <a:avLst/>
          </a:prstGeom>
          <a:solidFill>
            <a:srgbClr val="FFFFF3"/>
          </a:solidFill>
          <a:ln>
            <a:noFill/>
          </a:ln>
          <a:effectLst>
            <a:outerShdw blurRad="228600" sx="103000" sy="103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800"/>
              </a:spcBef>
              <a:defRPr/>
            </a:pPr>
            <a:endParaRPr lang="de-DE" altLang="de-DE" sz="200" b="1" dirty="0" smtClean="0">
              <a:solidFill>
                <a:srgbClr val="7E0000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sz="2400" dirty="0" smtClean="0"/>
              <a:t>Leitsymptome erbliches </a:t>
            </a:r>
            <a:r>
              <a:rPr lang="de-DE" sz="2400" dirty="0"/>
              <a:t>Tumorsyndrom</a:t>
            </a:r>
          </a:p>
          <a:p>
            <a:endParaRPr lang="de-DE" dirty="0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1038163" y="1832809"/>
            <a:ext cx="7260447" cy="366283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indent="-449263" fontAlgn="auto">
              <a:spcAft>
                <a:spcPts val="0"/>
              </a:spcAft>
              <a:buFont typeface="+mj-lt"/>
              <a:buAutoNum type="arabicPeriod"/>
            </a:pPr>
            <a:r>
              <a:rPr lang="de-DE" altLang="de-DE" sz="2600" b="1" dirty="0" smtClean="0">
                <a:solidFill>
                  <a:srgbClr val="7E0000"/>
                </a:solidFill>
                <a:latin typeface="Arial"/>
              </a:rPr>
              <a:t>Ungewöhnlich frühes Erkrankungsalter</a:t>
            </a:r>
          </a:p>
          <a:p>
            <a:pPr marL="449263" indent="-449263" fontAlgn="auto">
              <a:spcBef>
                <a:spcPts val="160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DE" altLang="de-DE" sz="2600" b="1" dirty="0" smtClean="0">
                <a:solidFill>
                  <a:srgbClr val="7E0000"/>
                </a:solidFill>
                <a:latin typeface="Arial"/>
              </a:rPr>
              <a:t>Mehrere Primärtumore bei einer Person</a:t>
            </a:r>
          </a:p>
          <a:p>
            <a:pPr marL="449263" indent="-449263" fontAlgn="auto">
              <a:spcBef>
                <a:spcPts val="160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DE" altLang="de-DE" sz="2600" b="1" dirty="0" smtClean="0">
                <a:solidFill>
                  <a:srgbClr val="7E0000"/>
                </a:solidFill>
                <a:latin typeface="Arial"/>
              </a:rPr>
              <a:t>Familiäre Häufung </a:t>
            </a:r>
          </a:p>
          <a:p>
            <a:pPr marL="449263" indent="-449263" fontAlgn="auto">
              <a:spcBef>
                <a:spcPts val="160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DE" altLang="de-DE" sz="2600" b="1" dirty="0" smtClean="0">
                <a:solidFill>
                  <a:srgbClr val="7E0000"/>
                </a:solidFill>
                <a:latin typeface="Arial"/>
              </a:rPr>
              <a:t>Typisches Tumorspektrum</a:t>
            </a:r>
          </a:p>
          <a:p>
            <a:pPr marL="449263" indent="-449263" fontAlgn="auto">
              <a:spcBef>
                <a:spcPts val="160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DE" altLang="de-DE" sz="2600" b="1" dirty="0" smtClean="0">
                <a:solidFill>
                  <a:srgbClr val="7E0000"/>
                </a:solidFill>
                <a:latin typeface="Arial"/>
              </a:rPr>
              <a:t>Sehr seltene Tumore</a:t>
            </a:r>
          </a:p>
          <a:p>
            <a:pPr marL="449263" indent="-449263" fontAlgn="auto">
              <a:spcBef>
                <a:spcPts val="160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DE" altLang="de-DE" sz="2600" b="1" dirty="0" smtClean="0">
                <a:solidFill>
                  <a:srgbClr val="7E0000"/>
                </a:solidFill>
                <a:latin typeface="Arial"/>
              </a:rPr>
              <a:t>Spezielle molekulare Tumor-Befunde</a:t>
            </a:r>
          </a:p>
        </p:txBody>
      </p:sp>
      <p:pic>
        <p:nvPicPr>
          <p:cNvPr id="7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81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312988"/>
            <a:ext cx="6421094" cy="692684"/>
          </a:xfrm>
        </p:spPr>
        <p:txBody>
          <a:bodyPr/>
          <a:lstStyle/>
          <a:p>
            <a:r>
              <a:rPr lang="de-DE" sz="2400" dirty="0" smtClean="0"/>
              <a:t>1. Ungewöhnlich </a:t>
            </a:r>
            <a:r>
              <a:rPr lang="de-DE" sz="2400" dirty="0"/>
              <a:t>frühes Erkrankungsalter</a:t>
            </a:r>
          </a:p>
          <a:p>
            <a:endParaRPr lang="de-DE" dirty="0"/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370940" y="1609822"/>
            <a:ext cx="5276850" cy="341557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lvl="0" indent="-265113">
              <a:lnSpc>
                <a:spcPct val="90000"/>
              </a:lnSpc>
              <a:spcBef>
                <a:spcPct val="80000"/>
              </a:spcBef>
            </a:pPr>
            <a:r>
              <a:rPr lang="de-DE" sz="2200" b="1" dirty="0" smtClean="0">
                <a:solidFill>
                  <a:prstClr val="black"/>
                </a:solidFill>
                <a:latin typeface="Arial" charset="0"/>
              </a:rPr>
              <a:t>Generell </a:t>
            </a:r>
            <a:r>
              <a:rPr lang="de-DE" sz="2200" b="1" dirty="0">
                <a:solidFill>
                  <a:prstClr val="black"/>
                </a:solidFill>
                <a:latin typeface="Arial" charset="0"/>
              </a:rPr>
              <a:t>&lt; 50 </a:t>
            </a:r>
            <a:r>
              <a:rPr lang="de-DE" sz="2200" b="1" dirty="0" smtClean="0">
                <a:solidFill>
                  <a:prstClr val="black"/>
                </a:solidFill>
                <a:latin typeface="Arial" charset="0"/>
              </a:rPr>
              <a:t>Jahre</a:t>
            </a:r>
            <a:endParaRPr lang="de-DE" sz="2200" b="1" dirty="0" smtClean="0">
              <a:latin typeface="Arial" charset="0"/>
            </a:endParaRPr>
          </a:p>
          <a:p>
            <a:pPr marL="265113" indent="-265113">
              <a:lnSpc>
                <a:spcPct val="90000"/>
              </a:lnSpc>
              <a:spcBef>
                <a:spcPct val="80000"/>
              </a:spcBef>
            </a:pPr>
            <a:r>
              <a:rPr lang="de-DE" sz="2200" b="1" dirty="0" smtClean="0">
                <a:latin typeface="Arial" charset="0"/>
              </a:rPr>
              <a:t>Darmkrebs &lt; 50 J. </a:t>
            </a:r>
          </a:p>
          <a:p>
            <a:pPr marL="265113" indent="-265113">
              <a:lnSpc>
                <a:spcPct val="90000"/>
              </a:lnSpc>
              <a:spcBef>
                <a:spcPct val="80000"/>
              </a:spcBef>
            </a:pPr>
            <a:r>
              <a:rPr lang="de-DE" sz="2200" b="1" dirty="0" smtClean="0">
                <a:latin typeface="Arial" charset="0"/>
              </a:rPr>
              <a:t>Brustkrebs &lt; 36 J.</a:t>
            </a:r>
          </a:p>
          <a:p>
            <a:pPr marL="265113" indent="-265113">
              <a:lnSpc>
                <a:spcPct val="90000"/>
              </a:lnSpc>
              <a:spcBef>
                <a:spcPct val="80000"/>
              </a:spcBef>
            </a:pPr>
            <a:r>
              <a:rPr lang="de-DE" sz="2200" b="1" dirty="0" smtClean="0">
                <a:latin typeface="Arial" charset="0"/>
              </a:rPr>
              <a:t>Diffuser Magenkrebs &lt; 50 J.</a:t>
            </a:r>
          </a:p>
          <a:p>
            <a:pPr marL="265113" indent="-265113">
              <a:lnSpc>
                <a:spcPct val="90000"/>
              </a:lnSpc>
              <a:spcBef>
                <a:spcPct val="80000"/>
              </a:spcBef>
            </a:pPr>
            <a:r>
              <a:rPr lang="de-DE" sz="2200" b="1" dirty="0" smtClean="0">
                <a:latin typeface="Arial" charset="0"/>
              </a:rPr>
              <a:t>Sarkom &lt; 46 + positive FA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4629150" y="2158557"/>
            <a:ext cx="658813" cy="384175"/>
          </a:xfrm>
          <a:prstGeom prst="rightArrow">
            <a:avLst>
              <a:gd name="adj1" fmla="val 50000"/>
              <a:gd name="adj2" fmla="val 428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492749" y="1995045"/>
            <a:ext cx="3291369" cy="430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200" b="1" dirty="0" smtClean="0">
                <a:latin typeface="Arial" pitchFamily="34" charset="0"/>
                <a:cs typeface="+mn-cs"/>
              </a:rPr>
              <a:t>Lynch-Syndrom</a:t>
            </a:r>
            <a:endParaRPr lang="de-DE" sz="2200" b="1" dirty="0">
              <a:latin typeface="Arial" pitchFamily="34" charset="0"/>
              <a:cs typeface="+mn-cs"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4635500" y="2745932"/>
            <a:ext cx="658813" cy="384175"/>
          </a:xfrm>
          <a:prstGeom prst="rightArrow">
            <a:avLst>
              <a:gd name="adj1" fmla="val 50000"/>
              <a:gd name="adj2" fmla="val 428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4635500" y="3336482"/>
            <a:ext cx="658813" cy="384175"/>
          </a:xfrm>
          <a:prstGeom prst="rightArrow">
            <a:avLst>
              <a:gd name="adj1" fmla="val 50000"/>
              <a:gd name="adj2" fmla="val 428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489574" y="3258695"/>
            <a:ext cx="3291369" cy="430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200" b="1" dirty="0" smtClean="0">
                <a:latin typeface="Arial" pitchFamily="34" charset="0"/>
                <a:cs typeface="+mn-cs"/>
              </a:rPr>
              <a:t>Erblicher Magenkrebs</a:t>
            </a:r>
            <a:endParaRPr lang="de-DE" sz="2200" b="1" dirty="0">
              <a:latin typeface="Arial" pitchFamily="34" charset="0"/>
              <a:cs typeface="+mn-cs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489574" y="2620520"/>
            <a:ext cx="3282951" cy="430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200" b="1" dirty="0" smtClean="0">
                <a:latin typeface="Arial" pitchFamily="34" charset="0"/>
                <a:cs typeface="+mn-cs"/>
              </a:rPr>
              <a:t>Erblicher Brustkrebs</a:t>
            </a:r>
            <a:endParaRPr lang="de-DE" sz="2200" b="1" dirty="0">
              <a:latin typeface="Arial" pitchFamily="34" charset="0"/>
              <a:cs typeface="+mn-cs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4632632" y="3912990"/>
            <a:ext cx="658813" cy="384175"/>
          </a:xfrm>
          <a:prstGeom prst="rightArrow">
            <a:avLst>
              <a:gd name="adj1" fmla="val 50000"/>
              <a:gd name="adj2" fmla="val 428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495332" y="3945907"/>
            <a:ext cx="3291369" cy="430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200" b="1" dirty="0" smtClean="0">
                <a:latin typeface="Arial" pitchFamily="34" charset="0"/>
                <a:cs typeface="+mn-cs"/>
              </a:rPr>
              <a:t>Li-</a:t>
            </a:r>
            <a:r>
              <a:rPr lang="de-DE" sz="2200" b="1" dirty="0" err="1" smtClean="0">
                <a:latin typeface="Arial" pitchFamily="34" charset="0"/>
                <a:cs typeface="+mn-cs"/>
              </a:rPr>
              <a:t>Fraumeni</a:t>
            </a:r>
            <a:r>
              <a:rPr lang="de-DE" sz="2200" b="1" dirty="0" smtClean="0">
                <a:latin typeface="Arial" pitchFamily="34" charset="0"/>
                <a:cs typeface="+mn-cs"/>
              </a:rPr>
              <a:t>-Syndrom</a:t>
            </a:r>
            <a:endParaRPr lang="de-DE" sz="2200" b="1" dirty="0">
              <a:latin typeface="Arial" pitchFamily="34" charset="0"/>
              <a:cs typeface="+mn-cs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922052" y="5132687"/>
            <a:ext cx="7249514" cy="729430"/>
          </a:xfrm>
          <a:prstGeom prst="rect">
            <a:avLst/>
          </a:prstGeom>
          <a:solidFill>
            <a:srgbClr val="FFFFEB"/>
          </a:solidFill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</a:pPr>
            <a:r>
              <a:rPr lang="de-DE" sz="2400" b="1" dirty="0" smtClean="0"/>
              <a:t>Cave</a:t>
            </a:r>
            <a:r>
              <a:rPr lang="de-DE" sz="2400" b="1" dirty="0"/>
              <a:t>: </a:t>
            </a:r>
            <a:r>
              <a:rPr lang="de-DE" sz="2400" b="1" dirty="0" smtClean="0"/>
              <a:t>Tumore mit typisch früher Manifestation</a:t>
            </a: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</a:pPr>
            <a:r>
              <a:rPr lang="de-DE" sz="2200" dirty="0" smtClean="0"/>
              <a:t>z.B</a:t>
            </a:r>
            <a:r>
              <a:rPr lang="de-DE" sz="2200" dirty="0"/>
              <a:t>. Hodentumore, </a:t>
            </a:r>
            <a:r>
              <a:rPr lang="de-DE" sz="2200" dirty="0" smtClean="0"/>
              <a:t>Leukämien </a:t>
            </a:r>
            <a:endParaRPr lang="de-DE" sz="2200" dirty="0"/>
          </a:p>
        </p:txBody>
      </p:sp>
      <p:pic>
        <p:nvPicPr>
          <p:cNvPr id="14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09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1"/>
          </p:nvPr>
        </p:nvSpPr>
        <p:spPr>
          <a:xfrm>
            <a:off x="544947" y="1028795"/>
            <a:ext cx="8024287" cy="1067443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de-DE" b="1" dirty="0" smtClean="0">
                <a:solidFill>
                  <a:srgbClr val="C00000"/>
                </a:solidFill>
              </a:rPr>
              <a:t>Keine Rezidive oder Metastasen, sondern Primärtumore!</a:t>
            </a:r>
          </a:p>
          <a:p>
            <a:pPr>
              <a:spcBef>
                <a:spcPts val="1200"/>
              </a:spcBef>
            </a:pPr>
            <a:r>
              <a:rPr lang="de-DE" b="1" dirty="0" smtClean="0"/>
              <a:t>Verdacht abhängig von </a:t>
            </a:r>
            <a:r>
              <a:rPr lang="de-DE" b="1" dirty="0" err="1" smtClean="0"/>
              <a:t>Tumorart</a:t>
            </a:r>
            <a:r>
              <a:rPr lang="de-DE" b="1" dirty="0" smtClean="0"/>
              <a:t> und Erkrankungsalter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312988"/>
            <a:ext cx="5976957" cy="692684"/>
          </a:xfrm>
        </p:spPr>
        <p:txBody>
          <a:bodyPr/>
          <a:lstStyle/>
          <a:p>
            <a:r>
              <a:rPr lang="de-DE" sz="2400" dirty="0" smtClean="0"/>
              <a:t>2. Multiple Tumore </a:t>
            </a:r>
            <a:r>
              <a:rPr lang="de-DE" sz="2400" dirty="0"/>
              <a:t>bei einer Person</a:t>
            </a:r>
          </a:p>
          <a:p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448571" y="2785566"/>
            <a:ext cx="7953557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0" indent="-179388" eaLnBrk="0" hangingPunct="0">
              <a:spcBef>
                <a:spcPts val="1800"/>
              </a:spcBef>
              <a:buClr>
                <a:srgbClr val="BC2A34"/>
              </a:buClr>
              <a:buFont typeface="Arial" panose="020B0604020202020204" pitchFamily="34" charset="0"/>
              <a:buChar char="•"/>
            </a:pPr>
            <a:r>
              <a:rPr lang="de-DE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Kombination </a:t>
            </a:r>
            <a:r>
              <a:rPr lang="de-DE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primär exogen bedingter und / oder häufiger Tumoren: </a:t>
            </a:r>
            <a:r>
              <a:rPr lang="de-DE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Hauttumore (UV-Strahlung), Prostata, Zervix (HPV), Lunge / Harnblase (Nikotinanamnese)</a:t>
            </a:r>
          </a:p>
          <a:p>
            <a:pPr marL="179388" lvl="0" indent="-179388" eaLnBrk="0" hangingPunct="0">
              <a:spcBef>
                <a:spcPts val="1800"/>
              </a:spcBef>
              <a:buClr>
                <a:srgbClr val="BC2A34"/>
              </a:buClr>
              <a:buFont typeface="Arial" panose="020B0604020202020204" pitchFamily="34" charset="0"/>
              <a:buChar char="•"/>
            </a:pPr>
            <a:r>
              <a:rPr lang="de-DE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Zweitmalignome nach antineoplastischer </a:t>
            </a:r>
            <a:r>
              <a:rPr lang="de-DE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antihormoneller Therapie</a:t>
            </a:r>
            <a:r>
              <a:rPr lang="de-DE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lvl="0" indent="-179388" eaLnBrk="0" hangingPunct="0">
              <a:spcBef>
                <a:spcPts val="600"/>
              </a:spcBef>
              <a:buClr>
                <a:srgbClr val="BC2A34"/>
              </a:buClr>
              <a:buFont typeface="Arial" panose="020B0604020202020204" pitchFamily="34" charset="0"/>
              <a:buChar char="•"/>
            </a:pPr>
            <a:r>
              <a:rPr lang="de-DE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Tamoxifen </a:t>
            </a:r>
            <a:r>
              <a:rPr lang="de-DE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 Brustkrebs: </a:t>
            </a:r>
            <a:r>
              <a:rPr lang="de-DE" sz="2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Endometriumkarzinome</a:t>
            </a:r>
            <a:endParaRPr lang="de-DE" sz="2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0" indent="-179388" eaLnBrk="0" hangingPunct="0">
              <a:spcBef>
                <a:spcPts val="600"/>
              </a:spcBef>
              <a:buClr>
                <a:srgbClr val="BC2A34"/>
              </a:buClr>
              <a:buFont typeface="Arial" panose="020B0604020202020204" pitchFamily="34" charset="0"/>
              <a:buChar char="•"/>
            </a:pPr>
            <a:r>
              <a:rPr lang="de-DE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Therapie-assoziierte Tumore (Brustkrebs, </a:t>
            </a:r>
            <a:r>
              <a:rPr lang="de-DE" sz="2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Polyposis</a:t>
            </a:r>
            <a:r>
              <a:rPr lang="de-DE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nach Behandlung von Malignomen in Kindheit und Jugend </a:t>
            </a:r>
            <a:r>
              <a:rPr lang="da-DK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(Turcotte et al., JCO 2018)</a:t>
            </a: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948295" y="2172995"/>
            <a:ext cx="954107" cy="430887"/>
          </a:xfrm>
          <a:prstGeom prst="rect">
            <a:avLst/>
          </a:prstGeom>
          <a:solidFill>
            <a:srgbClr val="FFFFE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de-DE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Cave:</a:t>
            </a:r>
            <a:endParaRPr lang="de-DE" dirty="0"/>
          </a:p>
        </p:txBody>
      </p:sp>
      <p:pic>
        <p:nvPicPr>
          <p:cNvPr id="7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8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312988"/>
            <a:ext cx="5246747" cy="692684"/>
          </a:xfrm>
        </p:spPr>
        <p:txBody>
          <a:bodyPr/>
          <a:lstStyle/>
          <a:p>
            <a:r>
              <a:rPr lang="de-DE" sz="2400" dirty="0" smtClean="0"/>
              <a:t>3. Familiäre Häufung von Tumoren </a:t>
            </a:r>
            <a:endParaRPr lang="de-DE" sz="2400" dirty="0"/>
          </a:p>
          <a:p>
            <a:endParaRPr lang="de-DE" dirty="0"/>
          </a:p>
        </p:txBody>
      </p:sp>
      <p:grpSp>
        <p:nvGrpSpPr>
          <p:cNvPr id="4" name="Group 217"/>
          <p:cNvGrpSpPr>
            <a:grpSpLocks/>
          </p:cNvGrpSpPr>
          <p:nvPr/>
        </p:nvGrpSpPr>
        <p:grpSpPr bwMode="auto">
          <a:xfrm>
            <a:off x="735619" y="1267187"/>
            <a:ext cx="7733880" cy="4104736"/>
            <a:chOff x="340" y="850"/>
            <a:chExt cx="5052" cy="2728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635" y="1982"/>
              <a:ext cx="119" cy="119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H="1">
              <a:off x="750" y="2041"/>
              <a:ext cx="18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117" y="1321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117" y="1321"/>
              <a:ext cx="118" cy="1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V="1">
              <a:off x="3088" y="1291"/>
              <a:ext cx="177" cy="17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3057" y="1468"/>
              <a:ext cx="177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 altLang="de-DE" sz="1300">
                  <a:solidFill>
                    <a:srgbClr val="000000"/>
                  </a:solidFill>
                </a:rPr>
                <a:t>&lt;40</a:t>
              </a:r>
              <a:endParaRPr lang="de-DE" altLang="de-DE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H="1">
              <a:off x="3231" y="1380"/>
              <a:ext cx="35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3590" y="1321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3231" y="1380"/>
              <a:ext cx="35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1285" y="1982"/>
              <a:ext cx="119" cy="119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1285" y="1982"/>
              <a:ext cx="119" cy="119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1256" y="1953"/>
              <a:ext cx="177" cy="17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1257" y="2130"/>
              <a:ext cx="11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 altLang="de-DE" sz="1300">
                  <a:solidFill>
                    <a:srgbClr val="000000"/>
                  </a:solidFill>
                </a:rPr>
                <a:t>28</a:t>
              </a:r>
              <a:endParaRPr lang="de-DE" altLang="de-DE"/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758" y="1982"/>
              <a:ext cx="118" cy="119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H="1">
              <a:off x="1872" y="2041"/>
              <a:ext cx="24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2467" y="1982"/>
              <a:ext cx="118" cy="119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2467" y="1982"/>
              <a:ext cx="118" cy="119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2439" y="2130"/>
              <a:ext cx="11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 altLang="de-DE" sz="1300">
                  <a:solidFill>
                    <a:srgbClr val="000000"/>
                  </a:solidFill>
                </a:rPr>
                <a:t>54</a:t>
              </a:r>
              <a:endParaRPr lang="de-DE" altLang="de-DE"/>
            </a:p>
          </p:txBody>
        </p:sp>
        <p:sp>
          <p:nvSpPr>
            <p:cNvPr id="23" name="Line 24"/>
            <p:cNvSpPr>
              <a:spLocks noChangeShapeType="1"/>
            </p:cNvSpPr>
            <p:nvPr/>
          </p:nvSpPr>
          <p:spPr bwMode="auto">
            <a:xfrm flipH="1">
              <a:off x="2581" y="2041"/>
              <a:ext cx="24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Oval 25"/>
            <p:cNvSpPr>
              <a:spLocks noChangeArrowheads="1"/>
            </p:cNvSpPr>
            <p:nvPr/>
          </p:nvSpPr>
          <p:spPr bwMode="auto">
            <a:xfrm>
              <a:off x="4003" y="1982"/>
              <a:ext cx="119" cy="119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Oval 26"/>
            <p:cNvSpPr>
              <a:spLocks noChangeArrowheads="1"/>
            </p:cNvSpPr>
            <p:nvPr/>
          </p:nvSpPr>
          <p:spPr bwMode="auto">
            <a:xfrm>
              <a:off x="4003" y="1982"/>
              <a:ext cx="119" cy="119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Rectangle 28"/>
            <p:cNvSpPr>
              <a:spLocks noChangeArrowheads="1"/>
            </p:cNvSpPr>
            <p:nvPr/>
          </p:nvSpPr>
          <p:spPr bwMode="auto">
            <a:xfrm>
              <a:off x="3976" y="2130"/>
              <a:ext cx="11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 altLang="de-DE" sz="1300">
                  <a:solidFill>
                    <a:srgbClr val="000000"/>
                  </a:solidFill>
                </a:rPr>
                <a:t>47</a:t>
              </a:r>
              <a:endParaRPr lang="de-DE" altLang="de-DE"/>
            </a:p>
          </p:txBody>
        </p:sp>
        <p:sp>
          <p:nvSpPr>
            <p:cNvPr id="27" name="Line 29"/>
            <p:cNvSpPr>
              <a:spLocks noChangeShapeType="1"/>
            </p:cNvSpPr>
            <p:nvPr/>
          </p:nvSpPr>
          <p:spPr bwMode="auto">
            <a:xfrm flipH="1">
              <a:off x="3763" y="2041"/>
              <a:ext cx="24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Oval 30"/>
            <p:cNvSpPr>
              <a:spLocks noChangeArrowheads="1"/>
            </p:cNvSpPr>
            <p:nvPr/>
          </p:nvSpPr>
          <p:spPr bwMode="auto">
            <a:xfrm>
              <a:off x="5244" y="1982"/>
              <a:ext cx="118" cy="119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Oval 31"/>
            <p:cNvSpPr>
              <a:spLocks noChangeArrowheads="1"/>
            </p:cNvSpPr>
            <p:nvPr/>
          </p:nvSpPr>
          <p:spPr bwMode="auto">
            <a:xfrm>
              <a:off x="5244" y="1982"/>
              <a:ext cx="118" cy="119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Line 32"/>
            <p:cNvSpPr>
              <a:spLocks noChangeShapeType="1"/>
            </p:cNvSpPr>
            <p:nvPr/>
          </p:nvSpPr>
          <p:spPr bwMode="auto">
            <a:xfrm flipV="1">
              <a:off x="5215" y="1953"/>
              <a:ext cx="177" cy="17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Rectangle 33"/>
            <p:cNvSpPr>
              <a:spLocks noChangeArrowheads="1"/>
            </p:cNvSpPr>
            <p:nvPr/>
          </p:nvSpPr>
          <p:spPr bwMode="auto">
            <a:xfrm>
              <a:off x="5216" y="2130"/>
              <a:ext cx="11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 altLang="de-DE" sz="1300">
                  <a:solidFill>
                    <a:srgbClr val="000000"/>
                  </a:solidFill>
                </a:rPr>
                <a:t>43</a:t>
              </a:r>
              <a:endParaRPr lang="de-DE" altLang="de-DE"/>
            </a:p>
          </p:txBody>
        </p:sp>
        <p:sp>
          <p:nvSpPr>
            <p:cNvPr id="32" name="Line 34"/>
            <p:cNvSpPr>
              <a:spLocks noChangeShapeType="1"/>
            </p:cNvSpPr>
            <p:nvPr/>
          </p:nvSpPr>
          <p:spPr bwMode="auto">
            <a:xfrm flipH="1">
              <a:off x="5063" y="2041"/>
              <a:ext cx="18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Oval 35"/>
            <p:cNvSpPr>
              <a:spLocks noChangeArrowheads="1"/>
            </p:cNvSpPr>
            <p:nvPr/>
          </p:nvSpPr>
          <p:spPr bwMode="auto">
            <a:xfrm>
              <a:off x="2113" y="1982"/>
              <a:ext cx="118" cy="119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36"/>
            <p:cNvSpPr>
              <a:spLocks noChangeShapeType="1"/>
            </p:cNvSpPr>
            <p:nvPr/>
          </p:nvSpPr>
          <p:spPr bwMode="auto">
            <a:xfrm flipH="1">
              <a:off x="1872" y="2041"/>
              <a:ext cx="24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Oval 37"/>
            <p:cNvSpPr>
              <a:spLocks noChangeArrowheads="1"/>
            </p:cNvSpPr>
            <p:nvPr/>
          </p:nvSpPr>
          <p:spPr bwMode="auto">
            <a:xfrm>
              <a:off x="1463" y="2644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Line 38"/>
            <p:cNvSpPr>
              <a:spLocks noChangeShapeType="1"/>
            </p:cNvSpPr>
            <p:nvPr/>
          </p:nvSpPr>
          <p:spPr bwMode="auto">
            <a:xfrm flipH="1">
              <a:off x="1340" y="2703"/>
              <a:ext cx="12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Rectangle 39"/>
            <p:cNvSpPr>
              <a:spLocks noChangeArrowheads="1"/>
            </p:cNvSpPr>
            <p:nvPr/>
          </p:nvSpPr>
          <p:spPr bwMode="auto">
            <a:xfrm>
              <a:off x="1699" y="2644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40"/>
            <p:cNvSpPr>
              <a:spLocks noChangeShapeType="1"/>
            </p:cNvSpPr>
            <p:nvPr/>
          </p:nvSpPr>
          <p:spPr bwMode="auto">
            <a:xfrm flipH="1">
              <a:off x="1813" y="2703"/>
              <a:ext cx="12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Oval 41"/>
            <p:cNvSpPr>
              <a:spLocks noChangeArrowheads="1"/>
            </p:cNvSpPr>
            <p:nvPr/>
          </p:nvSpPr>
          <p:spPr bwMode="auto">
            <a:xfrm>
              <a:off x="2231" y="2644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Oval 42"/>
            <p:cNvSpPr>
              <a:spLocks noChangeArrowheads="1"/>
            </p:cNvSpPr>
            <p:nvPr/>
          </p:nvSpPr>
          <p:spPr bwMode="auto">
            <a:xfrm>
              <a:off x="2822" y="1982"/>
              <a:ext cx="118" cy="119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Line 43"/>
            <p:cNvSpPr>
              <a:spLocks noChangeShapeType="1"/>
            </p:cNvSpPr>
            <p:nvPr/>
          </p:nvSpPr>
          <p:spPr bwMode="auto">
            <a:xfrm flipH="1">
              <a:off x="2581" y="2041"/>
              <a:ext cx="24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Oval 44"/>
            <p:cNvSpPr>
              <a:spLocks noChangeArrowheads="1"/>
            </p:cNvSpPr>
            <p:nvPr/>
          </p:nvSpPr>
          <p:spPr bwMode="auto">
            <a:xfrm>
              <a:off x="2644" y="2644"/>
              <a:ext cx="119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Rectangle 45"/>
            <p:cNvSpPr>
              <a:spLocks noChangeArrowheads="1"/>
            </p:cNvSpPr>
            <p:nvPr/>
          </p:nvSpPr>
          <p:spPr bwMode="auto">
            <a:xfrm>
              <a:off x="3649" y="1982"/>
              <a:ext cx="118" cy="119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Line 46"/>
            <p:cNvSpPr>
              <a:spLocks noChangeShapeType="1"/>
            </p:cNvSpPr>
            <p:nvPr/>
          </p:nvSpPr>
          <p:spPr bwMode="auto">
            <a:xfrm flipH="1">
              <a:off x="3763" y="2041"/>
              <a:ext cx="24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Rectangle 47"/>
            <p:cNvSpPr>
              <a:spLocks noChangeArrowheads="1"/>
            </p:cNvSpPr>
            <p:nvPr/>
          </p:nvSpPr>
          <p:spPr bwMode="auto">
            <a:xfrm>
              <a:off x="2999" y="2644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Rectangle 48"/>
            <p:cNvSpPr>
              <a:spLocks noChangeArrowheads="1"/>
            </p:cNvSpPr>
            <p:nvPr/>
          </p:nvSpPr>
          <p:spPr bwMode="auto">
            <a:xfrm>
              <a:off x="3235" y="2644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Rectangle 49"/>
            <p:cNvSpPr>
              <a:spLocks noChangeArrowheads="1"/>
            </p:cNvSpPr>
            <p:nvPr/>
          </p:nvSpPr>
          <p:spPr bwMode="auto">
            <a:xfrm>
              <a:off x="3235" y="2644"/>
              <a:ext cx="118" cy="1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Rectangle 51"/>
            <p:cNvSpPr>
              <a:spLocks noChangeArrowheads="1"/>
            </p:cNvSpPr>
            <p:nvPr/>
          </p:nvSpPr>
          <p:spPr bwMode="auto">
            <a:xfrm>
              <a:off x="3207" y="2792"/>
              <a:ext cx="11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 altLang="de-DE" sz="1300">
                  <a:solidFill>
                    <a:srgbClr val="000000"/>
                  </a:solidFill>
                </a:rPr>
                <a:t>37</a:t>
              </a:r>
              <a:endParaRPr lang="de-DE" altLang="de-DE"/>
            </a:p>
          </p:txBody>
        </p:sp>
        <p:sp>
          <p:nvSpPr>
            <p:cNvPr id="49" name="Line 52"/>
            <p:cNvSpPr>
              <a:spLocks noChangeShapeType="1"/>
            </p:cNvSpPr>
            <p:nvPr/>
          </p:nvSpPr>
          <p:spPr bwMode="auto">
            <a:xfrm flipH="1">
              <a:off x="3350" y="2703"/>
              <a:ext cx="24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0" name="Oval 53"/>
            <p:cNvSpPr>
              <a:spLocks noChangeArrowheads="1"/>
            </p:cNvSpPr>
            <p:nvPr/>
          </p:nvSpPr>
          <p:spPr bwMode="auto">
            <a:xfrm>
              <a:off x="3885" y="2644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" name="Oval 54"/>
            <p:cNvSpPr>
              <a:spLocks noChangeArrowheads="1"/>
            </p:cNvSpPr>
            <p:nvPr/>
          </p:nvSpPr>
          <p:spPr bwMode="auto">
            <a:xfrm>
              <a:off x="3885" y="2644"/>
              <a:ext cx="118" cy="118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Rectangle 56"/>
            <p:cNvSpPr>
              <a:spLocks noChangeArrowheads="1"/>
            </p:cNvSpPr>
            <p:nvPr/>
          </p:nvSpPr>
          <p:spPr bwMode="auto">
            <a:xfrm>
              <a:off x="3857" y="2792"/>
              <a:ext cx="11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 altLang="de-DE" sz="1300">
                  <a:solidFill>
                    <a:srgbClr val="000000"/>
                  </a:solidFill>
                </a:rPr>
                <a:t>27</a:t>
              </a:r>
              <a:endParaRPr lang="de-DE" altLang="de-DE"/>
            </a:p>
          </p:txBody>
        </p:sp>
        <p:sp>
          <p:nvSpPr>
            <p:cNvPr id="53" name="Rectangle 57"/>
            <p:cNvSpPr>
              <a:spLocks noChangeArrowheads="1"/>
            </p:cNvSpPr>
            <p:nvPr/>
          </p:nvSpPr>
          <p:spPr bwMode="auto">
            <a:xfrm>
              <a:off x="4240" y="2644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4" name="Rectangle 58"/>
            <p:cNvSpPr>
              <a:spLocks noChangeArrowheads="1"/>
            </p:cNvSpPr>
            <p:nvPr/>
          </p:nvSpPr>
          <p:spPr bwMode="auto">
            <a:xfrm>
              <a:off x="4240" y="2644"/>
              <a:ext cx="118" cy="1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Rectangle 60"/>
            <p:cNvSpPr>
              <a:spLocks noChangeArrowheads="1"/>
            </p:cNvSpPr>
            <p:nvPr/>
          </p:nvSpPr>
          <p:spPr bwMode="auto">
            <a:xfrm>
              <a:off x="4212" y="2792"/>
              <a:ext cx="11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 altLang="de-DE" sz="1300">
                  <a:solidFill>
                    <a:srgbClr val="000000"/>
                  </a:solidFill>
                </a:rPr>
                <a:t>40</a:t>
              </a:r>
              <a:endParaRPr lang="de-DE" altLang="de-DE"/>
            </a:p>
          </p:txBody>
        </p:sp>
        <p:sp>
          <p:nvSpPr>
            <p:cNvPr id="56" name="Line 61"/>
            <p:cNvSpPr>
              <a:spLocks noChangeShapeType="1"/>
            </p:cNvSpPr>
            <p:nvPr/>
          </p:nvSpPr>
          <p:spPr bwMode="auto">
            <a:xfrm flipH="1">
              <a:off x="4354" y="2703"/>
              <a:ext cx="24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" name="Oval 62"/>
            <p:cNvSpPr>
              <a:spLocks noChangeArrowheads="1"/>
            </p:cNvSpPr>
            <p:nvPr/>
          </p:nvSpPr>
          <p:spPr bwMode="auto">
            <a:xfrm>
              <a:off x="931" y="1982"/>
              <a:ext cx="118" cy="119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Line 63"/>
            <p:cNvSpPr>
              <a:spLocks noChangeShapeType="1"/>
            </p:cNvSpPr>
            <p:nvPr/>
          </p:nvSpPr>
          <p:spPr bwMode="auto">
            <a:xfrm flipH="1">
              <a:off x="750" y="2041"/>
              <a:ext cx="18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9" name="Oval 64"/>
            <p:cNvSpPr>
              <a:spLocks noChangeArrowheads="1"/>
            </p:cNvSpPr>
            <p:nvPr/>
          </p:nvSpPr>
          <p:spPr bwMode="auto">
            <a:xfrm>
              <a:off x="576" y="2644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0" name="Line 65"/>
            <p:cNvSpPr>
              <a:spLocks noChangeShapeType="1"/>
            </p:cNvSpPr>
            <p:nvPr/>
          </p:nvSpPr>
          <p:spPr bwMode="auto">
            <a:xfrm flipH="1">
              <a:off x="454" y="2703"/>
              <a:ext cx="12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1" name="Oval 66"/>
            <p:cNvSpPr>
              <a:spLocks noChangeArrowheads="1"/>
            </p:cNvSpPr>
            <p:nvPr/>
          </p:nvSpPr>
          <p:spPr bwMode="auto">
            <a:xfrm>
              <a:off x="872" y="2644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" name="Rectangle 67"/>
            <p:cNvSpPr>
              <a:spLocks noChangeArrowheads="1"/>
            </p:cNvSpPr>
            <p:nvPr/>
          </p:nvSpPr>
          <p:spPr bwMode="auto">
            <a:xfrm>
              <a:off x="4949" y="1982"/>
              <a:ext cx="118" cy="119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" name="Line 68"/>
            <p:cNvSpPr>
              <a:spLocks noChangeShapeType="1"/>
            </p:cNvSpPr>
            <p:nvPr/>
          </p:nvSpPr>
          <p:spPr bwMode="auto">
            <a:xfrm flipH="1">
              <a:off x="5063" y="2041"/>
              <a:ext cx="18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4" name="Rectangle 69"/>
            <p:cNvSpPr>
              <a:spLocks noChangeArrowheads="1"/>
            </p:cNvSpPr>
            <p:nvPr/>
          </p:nvSpPr>
          <p:spPr bwMode="auto">
            <a:xfrm>
              <a:off x="4949" y="2644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5" name="Oval 70"/>
            <p:cNvSpPr>
              <a:spLocks noChangeArrowheads="1"/>
            </p:cNvSpPr>
            <p:nvPr/>
          </p:nvSpPr>
          <p:spPr bwMode="auto">
            <a:xfrm>
              <a:off x="5244" y="2644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6" name="Rectangle 71"/>
            <p:cNvSpPr>
              <a:spLocks noChangeArrowheads="1"/>
            </p:cNvSpPr>
            <p:nvPr/>
          </p:nvSpPr>
          <p:spPr bwMode="auto">
            <a:xfrm>
              <a:off x="340" y="2644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" name="Line 72"/>
            <p:cNvSpPr>
              <a:spLocks noChangeShapeType="1"/>
            </p:cNvSpPr>
            <p:nvPr/>
          </p:nvSpPr>
          <p:spPr bwMode="auto">
            <a:xfrm flipH="1">
              <a:off x="454" y="2703"/>
              <a:ext cx="12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8" name="Freeform 73"/>
            <p:cNvSpPr>
              <a:spLocks/>
            </p:cNvSpPr>
            <p:nvPr/>
          </p:nvSpPr>
          <p:spPr bwMode="auto">
            <a:xfrm>
              <a:off x="458" y="3306"/>
              <a:ext cx="118" cy="118"/>
            </a:xfrm>
            <a:custGeom>
              <a:avLst/>
              <a:gdLst>
                <a:gd name="T0" fmla="*/ 20 w 355"/>
                <a:gd name="T1" fmla="*/ 0 h 355"/>
                <a:gd name="T2" fmla="*/ 39 w 355"/>
                <a:gd name="T3" fmla="*/ 20 h 355"/>
                <a:gd name="T4" fmla="*/ 20 w 355"/>
                <a:gd name="T5" fmla="*/ 39 h 355"/>
                <a:gd name="T6" fmla="*/ 0 w 355"/>
                <a:gd name="T7" fmla="*/ 20 h 355"/>
                <a:gd name="T8" fmla="*/ 20 w 355"/>
                <a:gd name="T9" fmla="*/ 0 h 3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5"/>
                <a:gd name="T16" fmla="*/ 0 h 355"/>
                <a:gd name="T17" fmla="*/ 355 w 355"/>
                <a:gd name="T18" fmla="*/ 355 h 3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5" h="355">
                  <a:moveTo>
                    <a:pt x="178" y="0"/>
                  </a:moveTo>
                  <a:lnTo>
                    <a:pt x="355" y="177"/>
                  </a:lnTo>
                  <a:lnTo>
                    <a:pt x="178" y="355"/>
                  </a:lnTo>
                  <a:lnTo>
                    <a:pt x="0" y="177"/>
                  </a:lnTo>
                  <a:lnTo>
                    <a:pt x="178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9" name="Rectangle 74"/>
            <p:cNvSpPr>
              <a:spLocks noChangeArrowheads="1"/>
            </p:cNvSpPr>
            <p:nvPr/>
          </p:nvSpPr>
          <p:spPr bwMode="auto">
            <a:xfrm>
              <a:off x="1226" y="2644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0" name="Line 75"/>
            <p:cNvSpPr>
              <a:spLocks noChangeShapeType="1"/>
            </p:cNvSpPr>
            <p:nvPr/>
          </p:nvSpPr>
          <p:spPr bwMode="auto">
            <a:xfrm flipH="1">
              <a:off x="1340" y="2703"/>
              <a:ext cx="12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1" name="Freeform 76"/>
            <p:cNvSpPr>
              <a:spLocks/>
            </p:cNvSpPr>
            <p:nvPr/>
          </p:nvSpPr>
          <p:spPr bwMode="auto">
            <a:xfrm>
              <a:off x="1344" y="3306"/>
              <a:ext cx="119" cy="118"/>
            </a:xfrm>
            <a:custGeom>
              <a:avLst/>
              <a:gdLst>
                <a:gd name="T0" fmla="*/ 20 w 355"/>
                <a:gd name="T1" fmla="*/ 0 h 355"/>
                <a:gd name="T2" fmla="*/ 40 w 355"/>
                <a:gd name="T3" fmla="*/ 20 h 355"/>
                <a:gd name="T4" fmla="*/ 20 w 355"/>
                <a:gd name="T5" fmla="*/ 39 h 355"/>
                <a:gd name="T6" fmla="*/ 0 w 355"/>
                <a:gd name="T7" fmla="*/ 20 h 355"/>
                <a:gd name="T8" fmla="*/ 20 w 355"/>
                <a:gd name="T9" fmla="*/ 0 h 3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5"/>
                <a:gd name="T16" fmla="*/ 0 h 355"/>
                <a:gd name="T17" fmla="*/ 355 w 355"/>
                <a:gd name="T18" fmla="*/ 355 h 3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5" h="355">
                  <a:moveTo>
                    <a:pt x="178" y="0"/>
                  </a:moveTo>
                  <a:lnTo>
                    <a:pt x="355" y="177"/>
                  </a:lnTo>
                  <a:lnTo>
                    <a:pt x="178" y="355"/>
                  </a:lnTo>
                  <a:lnTo>
                    <a:pt x="0" y="177"/>
                  </a:lnTo>
                  <a:lnTo>
                    <a:pt x="178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" name="Oval 77"/>
            <p:cNvSpPr>
              <a:spLocks noChangeArrowheads="1"/>
            </p:cNvSpPr>
            <p:nvPr/>
          </p:nvSpPr>
          <p:spPr bwMode="auto">
            <a:xfrm>
              <a:off x="1935" y="2644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3" name="Line 78"/>
            <p:cNvSpPr>
              <a:spLocks noChangeShapeType="1"/>
            </p:cNvSpPr>
            <p:nvPr/>
          </p:nvSpPr>
          <p:spPr bwMode="auto">
            <a:xfrm flipH="1">
              <a:off x="1813" y="2703"/>
              <a:ext cx="12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4" name="Freeform 79"/>
            <p:cNvSpPr>
              <a:spLocks/>
            </p:cNvSpPr>
            <p:nvPr/>
          </p:nvSpPr>
          <p:spPr bwMode="auto">
            <a:xfrm>
              <a:off x="1817" y="3306"/>
              <a:ext cx="118" cy="118"/>
            </a:xfrm>
            <a:custGeom>
              <a:avLst/>
              <a:gdLst>
                <a:gd name="T0" fmla="*/ 20 w 355"/>
                <a:gd name="T1" fmla="*/ 0 h 355"/>
                <a:gd name="T2" fmla="*/ 39 w 355"/>
                <a:gd name="T3" fmla="*/ 20 h 355"/>
                <a:gd name="T4" fmla="*/ 20 w 355"/>
                <a:gd name="T5" fmla="*/ 39 h 355"/>
                <a:gd name="T6" fmla="*/ 0 w 355"/>
                <a:gd name="T7" fmla="*/ 20 h 355"/>
                <a:gd name="T8" fmla="*/ 20 w 355"/>
                <a:gd name="T9" fmla="*/ 0 h 3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5"/>
                <a:gd name="T16" fmla="*/ 0 h 355"/>
                <a:gd name="T17" fmla="*/ 355 w 355"/>
                <a:gd name="T18" fmla="*/ 355 h 3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5" h="355">
                  <a:moveTo>
                    <a:pt x="178" y="0"/>
                  </a:moveTo>
                  <a:lnTo>
                    <a:pt x="355" y="177"/>
                  </a:lnTo>
                  <a:lnTo>
                    <a:pt x="178" y="355"/>
                  </a:lnTo>
                  <a:lnTo>
                    <a:pt x="0" y="177"/>
                  </a:lnTo>
                  <a:lnTo>
                    <a:pt x="178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5" name="Oval 80"/>
            <p:cNvSpPr>
              <a:spLocks noChangeArrowheads="1"/>
            </p:cNvSpPr>
            <p:nvPr/>
          </p:nvSpPr>
          <p:spPr bwMode="auto">
            <a:xfrm>
              <a:off x="3590" y="2644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6" name="Line 81"/>
            <p:cNvSpPr>
              <a:spLocks noChangeShapeType="1"/>
            </p:cNvSpPr>
            <p:nvPr/>
          </p:nvSpPr>
          <p:spPr bwMode="auto">
            <a:xfrm flipH="1">
              <a:off x="3350" y="2703"/>
              <a:ext cx="24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7" name="Oval 82"/>
            <p:cNvSpPr>
              <a:spLocks noChangeArrowheads="1"/>
            </p:cNvSpPr>
            <p:nvPr/>
          </p:nvSpPr>
          <p:spPr bwMode="auto">
            <a:xfrm>
              <a:off x="3235" y="3306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8" name="Oval 83"/>
            <p:cNvSpPr>
              <a:spLocks noChangeArrowheads="1"/>
            </p:cNvSpPr>
            <p:nvPr/>
          </p:nvSpPr>
          <p:spPr bwMode="auto">
            <a:xfrm>
              <a:off x="3235" y="3306"/>
              <a:ext cx="118" cy="118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9" name="Rectangle 84"/>
            <p:cNvSpPr>
              <a:spLocks noChangeArrowheads="1"/>
            </p:cNvSpPr>
            <p:nvPr/>
          </p:nvSpPr>
          <p:spPr bwMode="auto">
            <a:xfrm>
              <a:off x="3207" y="3453"/>
              <a:ext cx="11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 altLang="de-DE" sz="1300">
                  <a:solidFill>
                    <a:srgbClr val="000000"/>
                  </a:solidFill>
                </a:rPr>
                <a:t>19</a:t>
              </a:r>
              <a:endParaRPr lang="de-DE" altLang="de-DE"/>
            </a:p>
          </p:txBody>
        </p:sp>
        <p:sp>
          <p:nvSpPr>
            <p:cNvPr id="80" name="Rectangle 85"/>
            <p:cNvSpPr>
              <a:spLocks noChangeArrowheads="1"/>
            </p:cNvSpPr>
            <p:nvPr/>
          </p:nvSpPr>
          <p:spPr bwMode="auto">
            <a:xfrm>
              <a:off x="3531" y="3306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1" name="Oval 86"/>
            <p:cNvSpPr>
              <a:spLocks noChangeArrowheads="1"/>
            </p:cNvSpPr>
            <p:nvPr/>
          </p:nvSpPr>
          <p:spPr bwMode="auto">
            <a:xfrm>
              <a:off x="4594" y="2644"/>
              <a:ext cx="119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2" name="Line 87"/>
            <p:cNvSpPr>
              <a:spLocks noChangeShapeType="1"/>
            </p:cNvSpPr>
            <p:nvPr/>
          </p:nvSpPr>
          <p:spPr bwMode="auto">
            <a:xfrm flipH="1">
              <a:off x="4354" y="2703"/>
              <a:ext cx="24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3" name="Rectangle 88"/>
            <p:cNvSpPr>
              <a:spLocks noChangeArrowheads="1"/>
            </p:cNvSpPr>
            <p:nvPr/>
          </p:nvSpPr>
          <p:spPr bwMode="auto">
            <a:xfrm>
              <a:off x="4417" y="3306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4" name="Rectangle 89"/>
            <p:cNvSpPr>
              <a:spLocks noChangeArrowheads="1"/>
            </p:cNvSpPr>
            <p:nvPr/>
          </p:nvSpPr>
          <p:spPr bwMode="auto">
            <a:xfrm>
              <a:off x="4417" y="3306"/>
              <a:ext cx="118" cy="1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5" name="Rectangle 90"/>
            <p:cNvSpPr>
              <a:spLocks noChangeArrowheads="1"/>
            </p:cNvSpPr>
            <p:nvPr/>
          </p:nvSpPr>
          <p:spPr bwMode="auto">
            <a:xfrm>
              <a:off x="4389" y="3453"/>
              <a:ext cx="11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 altLang="de-DE" sz="1300">
                  <a:solidFill>
                    <a:srgbClr val="000000"/>
                  </a:solidFill>
                </a:rPr>
                <a:t>23</a:t>
              </a:r>
              <a:endParaRPr lang="de-DE" altLang="de-DE"/>
            </a:p>
          </p:txBody>
        </p:sp>
        <p:sp>
          <p:nvSpPr>
            <p:cNvPr id="86" name="Rectangle 91"/>
            <p:cNvSpPr>
              <a:spLocks noChangeArrowheads="1"/>
            </p:cNvSpPr>
            <p:nvPr/>
          </p:nvSpPr>
          <p:spPr bwMode="auto">
            <a:xfrm>
              <a:off x="1994" y="880"/>
              <a:ext cx="119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7" name="Line 92"/>
            <p:cNvSpPr>
              <a:spLocks noChangeShapeType="1"/>
            </p:cNvSpPr>
            <p:nvPr/>
          </p:nvSpPr>
          <p:spPr bwMode="auto">
            <a:xfrm flipH="1">
              <a:off x="2109" y="939"/>
              <a:ext cx="35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8" name="Oval 93"/>
            <p:cNvSpPr>
              <a:spLocks noChangeArrowheads="1"/>
            </p:cNvSpPr>
            <p:nvPr/>
          </p:nvSpPr>
          <p:spPr bwMode="auto">
            <a:xfrm>
              <a:off x="2467" y="880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9" name="Oval 94"/>
            <p:cNvSpPr>
              <a:spLocks noChangeArrowheads="1"/>
            </p:cNvSpPr>
            <p:nvPr/>
          </p:nvSpPr>
          <p:spPr bwMode="auto">
            <a:xfrm>
              <a:off x="2467" y="880"/>
              <a:ext cx="118" cy="118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0" name="Line 95"/>
            <p:cNvSpPr>
              <a:spLocks noChangeShapeType="1"/>
            </p:cNvSpPr>
            <p:nvPr/>
          </p:nvSpPr>
          <p:spPr bwMode="auto">
            <a:xfrm flipV="1">
              <a:off x="2438" y="850"/>
              <a:ext cx="177" cy="17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" name="Line 96"/>
            <p:cNvSpPr>
              <a:spLocks noChangeShapeType="1"/>
            </p:cNvSpPr>
            <p:nvPr/>
          </p:nvSpPr>
          <p:spPr bwMode="auto">
            <a:xfrm flipH="1">
              <a:off x="2109" y="939"/>
              <a:ext cx="35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2" name="Oval 97"/>
            <p:cNvSpPr>
              <a:spLocks noChangeArrowheads="1"/>
            </p:cNvSpPr>
            <p:nvPr/>
          </p:nvSpPr>
          <p:spPr bwMode="auto">
            <a:xfrm>
              <a:off x="1226" y="1321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3" name="Oval 98"/>
            <p:cNvSpPr>
              <a:spLocks noChangeArrowheads="1"/>
            </p:cNvSpPr>
            <p:nvPr/>
          </p:nvSpPr>
          <p:spPr bwMode="auto">
            <a:xfrm>
              <a:off x="1226" y="1321"/>
              <a:ext cx="118" cy="118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4" name="Line 99"/>
            <p:cNvSpPr>
              <a:spLocks noChangeShapeType="1"/>
            </p:cNvSpPr>
            <p:nvPr/>
          </p:nvSpPr>
          <p:spPr bwMode="auto">
            <a:xfrm flipV="1">
              <a:off x="1197" y="1291"/>
              <a:ext cx="177" cy="17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5" name="Rectangle 100"/>
            <p:cNvSpPr>
              <a:spLocks noChangeArrowheads="1"/>
            </p:cNvSpPr>
            <p:nvPr/>
          </p:nvSpPr>
          <p:spPr bwMode="auto">
            <a:xfrm>
              <a:off x="1166" y="1468"/>
              <a:ext cx="177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 altLang="de-DE" sz="1300">
                  <a:solidFill>
                    <a:srgbClr val="000000"/>
                  </a:solidFill>
                </a:rPr>
                <a:t>&lt;40</a:t>
              </a:r>
              <a:endParaRPr lang="de-DE" altLang="de-DE"/>
            </a:p>
          </p:txBody>
        </p:sp>
        <p:sp>
          <p:nvSpPr>
            <p:cNvPr id="96" name="Oval 101"/>
            <p:cNvSpPr>
              <a:spLocks noChangeArrowheads="1"/>
            </p:cNvSpPr>
            <p:nvPr/>
          </p:nvSpPr>
          <p:spPr bwMode="auto">
            <a:xfrm>
              <a:off x="1699" y="1321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7" name="Rectangle 102"/>
            <p:cNvSpPr>
              <a:spLocks noChangeArrowheads="1"/>
            </p:cNvSpPr>
            <p:nvPr/>
          </p:nvSpPr>
          <p:spPr bwMode="auto">
            <a:xfrm>
              <a:off x="2172" y="1321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8" name="Rectangle 103"/>
            <p:cNvSpPr>
              <a:spLocks noChangeArrowheads="1"/>
            </p:cNvSpPr>
            <p:nvPr/>
          </p:nvSpPr>
          <p:spPr bwMode="auto">
            <a:xfrm>
              <a:off x="2172" y="1321"/>
              <a:ext cx="118" cy="1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" name="Line 104"/>
            <p:cNvSpPr>
              <a:spLocks noChangeShapeType="1"/>
            </p:cNvSpPr>
            <p:nvPr/>
          </p:nvSpPr>
          <p:spPr bwMode="auto">
            <a:xfrm flipV="1">
              <a:off x="2142" y="1291"/>
              <a:ext cx="177" cy="17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0" name="Rectangle 105"/>
            <p:cNvSpPr>
              <a:spLocks noChangeArrowheads="1"/>
            </p:cNvSpPr>
            <p:nvPr/>
          </p:nvSpPr>
          <p:spPr bwMode="auto">
            <a:xfrm>
              <a:off x="2112" y="1468"/>
              <a:ext cx="177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 altLang="de-DE" sz="1300">
                  <a:solidFill>
                    <a:srgbClr val="000000"/>
                  </a:solidFill>
                </a:rPr>
                <a:t>&lt;50</a:t>
              </a:r>
              <a:endParaRPr lang="de-DE" altLang="de-DE"/>
            </a:p>
          </p:txBody>
        </p:sp>
        <p:sp>
          <p:nvSpPr>
            <p:cNvPr id="101" name="Rectangle 106"/>
            <p:cNvSpPr>
              <a:spLocks noChangeArrowheads="1"/>
            </p:cNvSpPr>
            <p:nvPr/>
          </p:nvSpPr>
          <p:spPr bwMode="auto">
            <a:xfrm>
              <a:off x="2644" y="1321"/>
              <a:ext cx="119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2" name="Rectangle 107"/>
            <p:cNvSpPr>
              <a:spLocks noChangeArrowheads="1"/>
            </p:cNvSpPr>
            <p:nvPr/>
          </p:nvSpPr>
          <p:spPr bwMode="auto">
            <a:xfrm>
              <a:off x="4063" y="880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3" name="Line 108"/>
            <p:cNvSpPr>
              <a:spLocks noChangeShapeType="1"/>
            </p:cNvSpPr>
            <p:nvPr/>
          </p:nvSpPr>
          <p:spPr bwMode="auto">
            <a:xfrm flipH="1">
              <a:off x="4177" y="939"/>
              <a:ext cx="35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4" name="Oval 109"/>
            <p:cNvSpPr>
              <a:spLocks noChangeArrowheads="1"/>
            </p:cNvSpPr>
            <p:nvPr/>
          </p:nvSpPr>
          <p:spPr bwMode="auto">
            <a:xfrm>
              <a:off x="4535" y="880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5" name="Line 110"/>
            <p:cNvSpPr>
              <a:spLocks noChangeShapeType="1"/>
            </p:cNvSpPr>
            <p:nvPr/>
          </p:nvSpPr>
          <p:spPr bwMode="auto">
            <a:xfrm flipH="1">
              <a:off x="4177" y="939"/>
              <a:ext cx="35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6" name="Oval 111"/>
            <p:cNvSpPr>
              <a:spLocks noChangeArrowheads="1"/>
            </p:cNvSpPr>
            <p:nvPr/>
          </p:nvSpPr>
          <p:spPr bwMode="auto">
            <a:xfrm>
              <a:off x="3944" y="1321"/>
              <a:ext cx="119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7" name="Oval 112"/>
            <p:cNvSpPr>
              <a:spLocks noChangeArrowheads="1"/>
            </p:cNvSpPr>
            <p:nvPr/>
          </p:nvSpPr>
          <p:spPr bwMode="auto">
            <a:xfrm>
              <a:off x="4358" y="1321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8" name="Rectangle 113"/>
            <p:cNvSpPr>
              <a:spLocks noChangeArrowheads="1"/>
            </p:cNvSpPr>
            <p:nvPr/>
          </p:nvSpPr>
          <p:spPr bwMode="auto">
            <a:xfrm>
              <a:off x="4772" y="1321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9" name="Oval 114"/>
            <p:cNvSpPr>
              <a:spLocks noChangeArrowheads="1"/>
            </p:cNvSpPr>
            <p:nvPr/>
          </p:nvSpPr>
          <p:spPr bwMode="auto">
            <a:xfrm>
              <a:off x="5067" y="1321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0" name="Line 115"/>
            <p:cNvSpPr>
              <a:spLocks noChangeShapeType="1"/>
            </p:cNvSpPr>
            <p:nvPr/>
          </p:nvSpPr>
          <p:spPr bwMode="auto">
            <a:xfrm>
              <a:off x="2289" y="939"/>
              <a:ext cx="1" cy="2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1" name="Line 116"/>
            <p:cNvSpPr>
              <a:spLocks noChangeShapeType="1"/>
            </p:cNvSpPr>
            <p:nvPr/>
          </p:nvSpPr>
          <p:spPr bwMode="auto">
            <a:xfrm>
              <a:off x="4358" y="939"/>
              <a:ext cx="1" cy="2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2" name="Line 117"/>
            <p:cNvSpPr>
              <a:spLocks noChangeShapeType="1"/>
            </p:cNvSpPr>
            <p:nvPr/>
          </p:nvSpPr>
          <p:spPr bwMode="auto">
            <a:xfrm>
              <a:off x="2289" y="939"/>
              <a:ext cx="1" cy="2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3" name="Line 118"/>
            <p:cNvSpPr>
              <a:spLocks noChangeShapeType="1"/>
            </p:cNvSpPr>
            <p:nvPr/>
          </p:nvSpPr>
          <p:spPr bwMode="auto">
            <a:xfrm>
              <a:off x="2289" y="939"/>
              <a:ext cx="1" cy="2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4" name="Line 119"/>
            <p:cNvSpPr>
              <a:spLocks noChangeShapeType="1"/>
            </p:cNvSpPr>
            <p:nvPr/>
          </p:nvSpPr>
          <p:spPr bwMode="auto">
            <a:xfrm>
              <a:off x="2289" y="939"/>
              <a:ext cx="1" cy="2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5" name="Line 120"/>
            <p:cNvSpPr>
              <a:spLocks noChangeShapeType="1"/>
            </p:cNvSpPr>
            <p:nvPr/>
          </p:nvSpPr>
          <p:spPr bwMode="auto">
            <a:xfrm>
              <a:off x="2289" y="939"/>
              <a:ext cx="1" cy="2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6" name="Line 121"/>
            <p:cNvSpPr>
              <a:spLocks noChangeShapeType="1"/>
            </p:cNvSpPr>
            <p:nvPr/>
          </p:nvSpPr>
          <p:spPr bwMode="auto">
            <a:xfrm>
              <a:off x="4358" y="939"/>
              <a:ext cx="1" cy="2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7" name="Line 122"/>
            <p:cNvSpPr>
              <a:spLocks noChangeShapeType="1"/>
            </p:cNvSpPr>
            <p:nvPr/>
          </p:nvSpPr>
          <p:spPr bwMode="auto">
            <a:xfrm>
              <a:off x="4358" y="939"/>
              <a:ext cx="1" cy="2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8" name="Line 123"/>
            <p:cNvSpPr>
              <a:spLocks noChangeShapeType="1"/>
            </p:cNvSpPr>
            <p:nvPr/>
          </p:nvSpPr>
          <p:spPr bwMode="auto">
            <a:xfrm>
              <a:off x="4358" y="939"/>
              <a:ext cx="1" cy="2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9" name="Line 124"/>
            <p:cNvSpPr>
              <a:spLocks noChangeShapeType="1"/>
            </p:cNvSpPr>
            <p:nvPr/>
          </p:nvSpPr>
          <p:spPr bwMode="auto">
            <a:xfrm>
              <a:off x="4358" y="939"/>
              <a:ext cx="1" cy="2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0" name="Line 125"/>
            <p:cNvSpPr>
              <a:spLocks noChangeShapeType="1"/>
            </p:cNvSpPr>
            <p:nvPr/>
          </p:nvSpPr>
          <p:spPr bwMode="auto">
            <a:xfrm>
              <a:off x="3176" y="1163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1" name="Line 126"/>
            <p:cNvSpPr>
              <a:spLocks noChangeShapeType="1"/>
            </p:cNvSpPr>
            <p:nvPr/>
          </p:nvSpPr>
          <p:spPr bwMode="auto">
            <a:xfrm>
              <a:off x="3649" y="1163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2" name="Line 127"/>
            <p:cNvSpPr>
              <a:spLocks noChangeShapeType="1"/>
            </p:cNvSpPr>
            <p:nvPr/>
          </p:nvSpPr>
          <p:spPr bwMode="auto">
            <a:xfrm>
              <a:off x="1285" y="1163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3" name="Line 128"/>
            <p:cNvSpPr>
              <a:spLocks noChangeShapeType="1"/>
            </p:cNvSpPr>
            <p:nvPr/>
          </p:nvSpPr>
          <p:spPr bwMode="auto">
            <a:xfrm>
              <a:off x="1758" y="1163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" name="Line 129"/>
            <p:cNvSpPr>
              <a:spLocks noChangeShapeType="1"/>
            </p:cNvSpPr>
            <p:nvPr/>
          </p:nvSpPr>
          <p:spPr bwMode="auto">
            <a:xfrm>
              <a:off x="2231" y="1163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" name="Line 130"/>
            <p:cNvSpPr>
              <a:spLocks noChangeShapeType="1"/>
            </p:cNvSpPr>
            <p:nvPr/>
          </p:nvSpPr>
          <p:spPr bwMode="auto">
            <a:xfrm>
              <a:off x="2703" y="1163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" name="Line 131"/>
            <p:cNvSpPr>
              <a:spLocks noChangeShapeType="1"/>
            </p:cNvSpPr>
            <p:nvPr/>
          </p:nvSpPr>
          <p:spPr bwMode="auto">
            <a:xfrm>
              <a:off x="4003" y="1163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" name="Line 132"/>
            <p:cNvSpPr>
              <a:spLocks noChangeShapeType="1"/>
            </p:cNvSpPr>
            <p:nvPr/>
          </p:nvSpPr>
          <p:spPr bwMode="auto">
            <a:xfrm>
              <a:off x="4417" y="1163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" name="Line 133"/>
            <p:cNvSpPr>
              <a:spLocks noChangeShapeType="1"/>
            </p:cNvSpPr>
            <p:nvPr/>
          </p:nvSpPr>
          <p:spPr bwMode="auto">
            <a:xfrm>
              <a:off x="4831" y="1163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9" name="Line 134"/>
            <p:cNvSpPr>
              <a:spLocks noChangeShapeType="1"/>
            </p:cNvSpPr>
            <p:nvPr/>
          </p:nvSpPr>
          <p:spPr bwMode="auto">
            <a:xfrm>
              <a:off x="5126" y="1163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0" name="Line 135"/>
            <p:cNvSpPr>
              <a:spLocks noChangeShapeType="1"/>
            </p:cNvSpPr>
            <p:nvPr/>
          </p:nvSpPr>
          <p:spPr bwMode="auto">
            <a:xfrm>
              <a:off x="3412" y="1380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1" name="Line 136"/>
            <p:cNvSpPr>
              <a:spLocks noChangeShapeType="1"/>
            </p:cNvSpPr>
            <p:nvPr/>
          </p:nvSpPr>
          <p:spPr bwMode="auto">
            <a:xfrm>
              <a:off x="3412" y="1380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2" name="Line 137"/>
            <p:cNvSpPr>
              <a:spLocks noChangeShapeType="1"/>
            </p:cNvSpPr>
            <p:nvPr/>
          </p:nvSpPr>
          <p:spPr bwMode="auto">
            <a:xfrm>
              <a:off x="3412" y="1380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" name="Line 138"/>
            <p:cNvSpPr>
              <a:spLocks noChangeShapeType="1"/>
            </p:cNvSpPr>
            <p:nvPr/>
          </p:nvSpPr>
          <p:spPr bwMode="auto">
            <a:xfrm>
              <a:off x="3412" y="1380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4" name="Line 139"/>
            <p:cNvSpPr>
              <a:spLocks noChangeShapeType="1"/>
            </p:cNvSpPr>
            <p:nvPr/>
          </p:nvSpPr>
          <p:spPr bwMode="auto">
            <a:xfrm>
              <a:off x="3412" y="1380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5" name="Line 140"/>
            <p:cNvSpPr>
              <a:spLocks noChangeShapeType="1"/>
            </p:cNvSpPr>
            <p:nvPr/>
          </p:nvSpPr>
          <p:spPr bwMode="auto">
            <a:xfrm>
              <a:off x="3412" y="1380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6" name="Line 141"/>
            <p:cNvSpPr>
              <a:spLocks noChangeShapeType="1"/>
            </p:cNvSpPr>
            <p:nvPr/>
          </p:nvSpPr>
          <p:spPr bwMode="auto">
            <a:xfrm>
              <a:off x="694" y="1825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7" name="Line 142"/>
            <p:cNvSpPr>
              <a:spLocks noChangeShapeType="1"/>
            </p:cNvSpPr>
            <p:nvPr/>
          </p:nvSpPr>
          <p:spPr bwMode="auto">
            <a:xfrm>
              <a:off x="1344" y="1825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8" name="Line 143"/>
            <p:cNvSpPr>
              <a:spLocks noChangeShapeType="1"/>
            </p:cNvSpPr>
            <p:nvPr/>
          </p:nvSpPr>
          <p:spPr bwMode="auto">
            <a:xfrm>
              <a:off x="1817" y="1825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9" name="Line 144"/>
            <p:cNvSpPr>
              <a:spLocks noChangeShapeType="1"/>
            </p:cNvSpPr>
            <p:nvPr/>
          </p:nvSpPr>
          <p:spPr bwMode="auto">
            <a:xfrm>
              <a:off x="2526" y="1825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0" name="Line 145"/>
            <p:cNvSpPr>
              <a:spLocks noChangeShapeType="1"/>
            </p:cNvSpPr>
            <p:nvPr/>
          </p:nvSpPr>
          <p:spPr bwMode="auto">
            <a:xfrm>
              <a:off x="4063" y="1825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1" name="Line 146"/>
            <p:cNvSpPr>
              <a:spLocks noChangeShapeType="1"/>
            </p:cNvSpPr>
            <p:nvPr/>
          </p:nvSpPr>
          <p:spPr bwMode="auto">
            <a:xfrm>
              <a:off x="5303" y="1825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2" name="Line 147"/>
            <p:cNvSpPr>
              <a:spLocks noChangeShapeType="1"/>
            </p:cNvSpPr>
            <p:nvPr/>
          </p:nvSpPr>
          <p:spPr bwMode="auto">
            <a:xfrm>
              <a:off x="1994" y="2041"/>
              <a:ext cx="1" cy="4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3" name="Line 148"/>
            <p:cNvSpPr>
              <a:spLocks noChangeShapeType="1"/>
            </p:cNvSpPr>
            <p:nvPr/>
          </p:nvSpPr>
          <p:spPr bwMode="auto">
            <a:xfrm>
              <a:off x="1994" y="2041"/>
              <a:ext cx="1" cy="4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4" name="Line 149"/>
            <p:cNvSpPr>
              <a:spLocks noChangeShapeType="1"/>
            </p:cNvSpPr>
            <p:nvPr/>
          </p:nvSpPr>
          <p:spPr bwMode="auto">
            <a:xfrm>
              <a:off x="1994" y="2041"/>
              <a:ext cx="1" cy="4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5" name="Line 150"/>
            <p:cNvSpPr>
              <a:spLocks noChangeShapeType="1"/>
            </p:cNvSpPr>
            <p:nvPr/>
          </p:nvSpPr>
          <p:spPr bwMode="auto">
            <a:xfrm>
              <a:off x="2703" y="2041"/>
              <a:ext cx="1" cy="4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6" name="Line 151"/>
            <p:cNvSpPr>
              <a:spLocks noChangeShapeType="1"/>
            </p:cNvSpPr>
            <p:nvPr/>
          </p:nvSpPr>
          <p:spPr bwMode="auto">
            <a:xfrm>
              <a:off x="3885" y="2041"/>
              <a:ext cx="1" cy="4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7" name="Line 152"/>
            <p:cNvSpPr>
              <a:spLocks noChangeShapeType="1"/>
            </p:cNvSpPr>
            <p:nvPr/>
          </p:nvSpPr>
          <p:spPr bwMode="auto">
            <a:xfrm>
              <a:off x="3885" y="2041"/>
              <a:ext cx="1" cy="4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" name="Line 153"/>
            <p:cNvSpPr>
              <a:spLocks noChangeShapeType="1"/>
            </p:cNvSpPr>
            <p:nvPr/>
          </p:nvSpPr>
          <p:spPr bwMode="auto">
            <a:xfrm>
              <a:off x="3885" y="2041"/>
              <a:ext cx="1" cy="4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9" name="Line 154"/>
            <p:cNvSpPr>
              <a:spLocks noChangeShapeType="1"/>
            </p:cNvSpPr>
            <p:nvPr/>
          </p:nvSpPr>
          <p:spPr bwMode="auto">
            <a:xfrm>
              <a:off x="3885" y="2041"/>
              <a:ext cx="1" cy="4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0" name="Line 155"/>
            <p:cNvSpPr>
              <a:spLocks noChangeShapeType="1"/>
            </p:cNvSpPr>
            <p:nvPr/>
          </p:nvSpPr>
          <p:spPr bwMode="auto">
            <a:xfrm>
              <a:off x="842" y="2041"/>
              <a:ext cx="1" cy="4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1" name="Line 156"/>
            <p:cNvSpPr>
              <a:spLocks noChangeShapeType="1"/>
            </p:cNvSpPr>
            <p:nvPr/>
          </p:nvSpPr>
          <p:spPr bwMode="auto">
            <a:xfrm>
              <a:off x="842" y="2041"/>
              <a:ext cx="1" cy="4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2" name="Line 157"/>
            <p:cNvSpPr>
              <a:spLocks noChangeShapeType="1"/>
            </p:cNvSpPr>
            <p:nvPr/>
          </p:nvSpPr>
          <p:spPr bwMode="auto">
            <a:xfrm>
              <a:off x="5155" y="2041"/>
              <a:ext cx="1" cy="4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3" name="Line 158"/>
            <p:cNvSpPr>
              <a:spLocks noChangeShapeType="1"/>
            </p:cNvSpPr>
            <p:nvPr/>
          </p:nvSpPr>
          <p:spPr bwMode="auto">
            <a:xfrm>
              <a:off x="5155" y="2041"/>
              <a:ext cx="1" cy="4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4" name="Line 159"/>
            <p:cNvSpPr>
              <a:spLocks noChangeShapeType="1"/>
            </p:cNvSpPr>
            <p:nvPr/>
          </p:nvSpPr>
          <p:spPr bwMode="auto">
            <a:xfrm>
              <a:off x="1522" y="2487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5" name="Line 160"/>
            <p:cNvSpPr>
              <a:spLocks noChangeShapeType="1"/>
            </p:cNvSpPr>
            <p:nvPr/>
          </p:nvSpPr>
          <p:spPr bwMode="auto">
            <a:xfrm>
              <a:off x="1758" y="2487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6" name="Line 161"/>
            <p:cNvSpPr>
              <a:spLocks noChangeShapeType="1"/>
            </p:cNvSpPr>
            <p:nvPr/>
          </p:nvSpPr>
          <p:spPr bwMode="auto">
            <a:xfrm>
              <a:off x="2290" y="2487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7" name="Line 162"/>
            <p:cNvSpPr>
              <a:spLocks noChangeShapeType="1"/>
            </p:cNvSpPr>
            <p:nvPr/>
          </p:nvSpPr>
          <p:spPr bwMode="auto">
            <a:xfrm>
              <a:off x="2703" y="2487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8" name="Line 163"/>
            <p:cNvSpPr>
              <a:spLocks noChangeShapeType="1"/>
            </p:cNvSpPr>
            <p:nvPr/>
          </p:nvSpPr>
          <p:spPr bwMode="auto">
            <a:xfrm>
              <a:off x="2703" y="2487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9" name="Line 164"/>
            <p:cNvSpPr>
              <a:spLocks noChangeShapeType="1"/>
            </p:cNvSpPr>
            <p:nvPr/>
          </p:nvSpPr>
          <p:spPr bwMode="auto">
            <a:xfrm>
              <a:off x="3058" y="2487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0" name="Line 165"/>
            <p:cNvSpPr>
              <a:spLocks noChangeShapeType="1"/>
            </p:cNvSpPr>
            <p:nvPr/>
          </p:nvSpPr>
          <p:spPr bwMode="auto">
            <a:xfrm>
              <a:off x="3294" y="2487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1" name="Line 166"/>
            <p:cNvSpPr>
              <a:spLocks noChangeShapeType="1"/>
            </p:cNvSpPr>
            <p:nvPr/>
          </p:nvSpPr>
          <p:spPr bwMode="auto">
            <a:xfrm>
              <a:off x="3944" y="2487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2" name="Line 167"/>
            <p:cNvSpPr>
              <a:spLocks noChangeShapeType="1"/>
            </p:cNvSpPr>
            <p:nvPr/>
          </p:nvSpPr>
          <p:spPr bwMode="auto">
            <a:xfrm>
              <a:off x="4299" y="2487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3" name="Line 168"/>
            <p:cNvSpPr>
              <a:spLocks noChangeShapeType="1"/>
            </p:cNvSpPr>
            <p:nvPr/>
          </p:nvSpPr>
          <p:spPr bwMode="auto">
            <a:xfrm>
              <a:off x="635" y="2487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4" name="Line 169"/>
            <p:cNvSpPr>
              <a:spLocks noChangeShapeType="1"/>
            </p:cNvSpPr>
            <p:nvPr/>
          </p:nvSpPr>
          <p:spPr bwMode="auto">
            <a:xfrm>
              <a:off x="931" y="2487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5" name="Line 170"/>
            <p:cNvSpPr>
              <a:spLocks noChangeShapeType="1"/>
            </p:cNvSpPr>
            <p:nvPr/>
          </p:nvSpPr>
          <p:spPr bwMode="auto">
            <a:xfrm>
              <a:off x="5008" y="2487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" name="Line 171"/>
            <p:cNvSpPr>
              <a:spLocks noChangeShapeType="1"/>
            </p:cNvSpPr>
            <p:nvPr/>
          </p:nvSpPr>
          <p:spPr bwMode="auto">
            <a:xfrm>
              <a:off x="5303" y="2487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" name="Line 172"/>
            <p:cNvSpPr>
              <a:spLocks noChangeShapeType="1"/>
            </p:cNvSpPr>
            <p:nvPr/>
          </p:nvSpPr>
          <p:spPr bwMode="auto">
            <a:xfrm>
              <a:off x="517" y="2703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8" name="Line 173"/>
            <p:cNvSpPr>
              <a:spLocks noChangeShapeType="1"/>
            </p:cNvSpPr>
            <p:nvPr/>
          </p:nvSpPr>
          <p:spPr bwMode="auto">
            <a:xfrm>
              <a:off x="1403" y="2703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9" name="Line 174"/>
            <p:cNvSpPr>
              <a:spLocks noChangeShapeType="1"/>
            </p:cNvSpPr>
            <p:nvPr/>
          </p:nvSpPr>
          <p:spPr bwMode="auto">
            <a:xfrm>
              <a:off x="1876" y="2703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0" name="Line 175"/>
            <p:cNvSpPr>
              <a:spLocks noChangeShapeType="1"/>
            </p:cNvSpPr>
            <p:nvPr/>
          </p:nvSpPr>
          <p:spPr bwMode="auto">
            <a:xfrm>
              <a:off x="3471" y="2703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1" name="Line 176"/>
            <p:cNvSpPr>
              <a:spLocks noChangeShapeType="1"/>
            </p:cNvSpPr>
            <p:nvPr/>
          </p:nvSpPr>
          <p:spPr bwMode="auto">
            <a:xfrm>
              <a:off x="3471" y="2703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2" name="Line 177"/>
            <p:cNvSpPr>
              <a:spLocks noChangeShapeType="1"/>
            </p:cNvSpPr>
            <p:nvPr/>
          </p:nvSpPr>
          <p:spPr bwMode="auto">
            <a:xfrm>
              <a:off x="4476" y="2703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3" name="Line 178"/>
            <p:cNvSpPr>
              <a:spLocks noChangeShapeType="1"/>
            </p:cNvSpPr>
            <p:nvPr/>
          </p:nvSpPr>
          <p:spPr bwMode="auto">
            <a:xfrm>
              <a:off x="517" y="3148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4" name="Line 179"/>
            <p:cNvSpPr>
              <a:spLocks noChangeShapeType="1"/>
            </p:cNvSpPr>
            <p:nvPr/>
          </p:nvSpPr>
          <p:spPr bwMode="auto">
            <a:xfrm>
              <a:off x="517" y="3148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5" name="Line 180"/>
            <p:cNvSpPr>
              <a:spLocks noChangeShapeType="1"/>
            </p:cNvSpPr>
            <p:nvPr/>
          </p:nvSpPr>
          <p:spPr bwMode="auto">
            <a:xfrm>
              <a:off x="1403" y="3148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6" name="Line 181"/>
            <p:cNvSpPr>
              <a:spLocks noChangeShapeType="1"/>
            </p:cNvSpPr>
            <p:nvPr/>
          </p:nvSpPr>
          <p:spPr bwMode="auto">
            <a:xfrm>
              <a:off x="1403" y="3148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7" name="Line 182"/>
            <p:cNvSpPr>
              <a:spLocks noChangeShapeType="1"/>
            </p:cNvSpPr>
            <p:nvPr/>
          </p:nvSpPr>
          <p:spPr bwMode="auto">
            <a:xfrm>
              <a:off x="1876" y="3148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8" name="Line 183"/>
            <p:cNvSpPr>
              <a:spLocks noChangeShapeType="1"/>
            </p:cNvSpPr>
            <p:nvPr/>
          </p:nvSpPr>
          <p:spPr bwMode="auto">
            <a:xfrm>
              <a:off x="1876" y="3148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9" name="Line 184"/>
            <p:cNvSpPr>
              <a:spLocks noChangeShapeType="1"/>
            </p:cNvSpPr>
            <p:nvPr/>
          </p:nvSpPr>
          <p:spPr bwMode="auto">
            <a:xfrm>
              <a:off x="3294" y="3148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0" name="Line 185"/>
            <p:cNvSpPr>
              <a:spLocks noChangeShapeType="1"/>
            </p:cNvSpPr>
            <p:nvPr/>
          </p:nvSpPr>
          <p:spPr bwMode="auto">
            <a:xfrm>
              <a:off x="3590" y="3148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1" name="Line 186"/>
            <p:cNvSpPr>
              <a:spLocks noChangeShapeType="1"/>
            </p:cNvSpPr>
            <p:nvPr/>
          </p:nvSpPr>
          <p:spPr bwMode="auto">
            <a:xfrm>
              <a:off x="4476" y="3148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2" name="Line 187"/>
            <p:cNvSpPr>
              <a:spLocks noChangeShapeType="1"/>
            </p:cNvSpPr>
            <p:nvPr/>
          </p:nvSpPr>
          <p:spPr bwMode="auto">
            <a:xfrm>
              <a:off x="4476" y="3148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3" name="Line 188"/>
            <p:cNvSpPr>
              <a:spLocks noChangeShapeType="1"/>
            </p:cNvSpPr>
            <p:nvPr/>
          </p:nvSpPr>
          <p:spPr bwMode="auto">
            <a:xfrm>
              <a:off x="2289" y="1163"/>
              <a:ext cx="88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4" name="Line 189"/>
            <p:cNvSpPr>
              <a:spLocks noChangeShapeType="1"/>
            </p:cNvSpPr>
            <p:nvPr/>
          </p:nvSpPr>
          <p:spPr bwMode="auto">
            <a:xfrm>
              <a:off x="3649" y="1163"/>
              <a:ext cx="70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5" name="Line 190"/>
            <p:cNvSpPr>
              <a:spLocks noChangeShapeType="1"/>
            </p:cNvSpPr>
            <p:nvPr/>
          </p:nvSpPr>
          <p:spPr bwMode="auto">
            <a:xfrm>
              <a:off x="1285" y="1163"/>
              <a:ext cx="1004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6" name="Line 191"/>
            <p:cNvSpPr>
              <a:spLocks noChangeShapeType="1"/>
            </p:cNvSpPr>
            <p:nvPr/>
          </p:nvSpPr>
          <p:spPr bwMode="auto">
            <a:xfrm>
              <a:off x="1758" y="1163"/>
              <a:ext cx="53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7" name="Line 192"/>
            <p:cNvSpPr>
              <a:spLocks noChangeShapeType="1"/>
            </p:cNvSpPr>
            <p:nvPr/>
          </p:nvSpPr>
          <p:spPr bwMode="auto">
            <a:xfrm>
              <a:off x="2231" y="1163"/>
              <a:ext cx="5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8" name="Line 193"/>
            <p:cNvSpPr>
              <a:spLocks noChangeShapeType="1"/>
            </p:cNvSpPr>
            <p:nvPr/>
          </p:nvSpPr>
          <p:spPr bwMode="auto">
            <a:xfrm>
              <a:off x="2289" y="1163"/>
              <a:ext cx="414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9" name="Line 194"/>
            <p:cNvSpPr>
              <a:spLocks noChangeShapeType="1"/>
            </p:cNvSpPr>
            <p:nvPr/>
          </p:nvSpPr>
          <p:spPr bwMode="auto">
            <a:xfrm>
              <a:off x="4003" y="1163"/>
              <a:ext cx="355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0" name="Line 195"/>
            <p:cNvSpPr>
              <a:spLocks noChangeShapeType="1"/>
            </p:cNvSpPr>
            <p:nvPr/>
          </p:nvSpPr>
          <p:spPr bwMode="auto">
            <a:xfrm>
              <a:off x="4358" y="1163"/>
              <a:ext cx="5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1" name="Line 196"/>
            <p:cNvSpPr>
              <a:spLocks noChangeShapeType="1"/>
            </p:cNvSpPr>
            <p:nvPr/>
          </p:nvSpPr>
          <p:spPr bwMode="auto">
            <a:xfrm>
              <a:off x="4358" y="1163"/>
              <a:ext cx="47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2" name="Line 197"/>
            <p:cNvSpPr>
              <a:spLocks noChangeShapeType="1"/>
            </p:cNvSpPr>
            <p:nvPr/>
          </p:nvSpPr>
          <p:spPr bwMode="auto">
            <a:xfrm>
              <a:off x="4358" y="1163"/>
              <a:ext cx="76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3" name="Line 198"/>
            <p:cNvSpPr>
              <a:spLocks noChangeShapeType="1"/>
            </p:cNvSpPr>
            <p:nvPr/>
          </p:nvSpPr>
          <p:spPr bwMode="auto">
            <a:xfrm>
              <a:off x="694" y="1825"/>
              <a:ext cx="271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4" name="Line 199"/>
            <p:cNvSpPr>
              <a:spLocks noChangeShapeType="1"/>
            </p:cNvSpPr>
            <p:nvPr/>
          </p:nvSpPr>
          <p:spPr bwMode="auto">
            <a:xfrm>
              <a:off x="1344" y="1825"/>
              <a:ext cx="206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5" name="Line 200"/>
            <p:cNvSpPr>
              <a:spLocks noChangeShapeType="1"/>
            </p:cNvSpPr>
            <p:nvPr/>
          </p:nvSpPr>
          <p:spPr bwMode="auto">
            <a:xfrm>
              <a:off x="1817" y="1825"/>
              <a:ext cx="1595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6" name="Line 201"/>
            <p:cNvSpPr>
              <a:spLocks noChangeShapeType="1"/>
            </p:cNvSpPr>
            <p:nvPr/>
          </p:nvSpPr>
          <p:spPr bwMode="auto">
            <a:xfrm>
              <a:off x="2526" y="1825"/>
              <a:ext cx="8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7" name="Line 202"/>
            <p:cNvSpPr>
              <a:spLocks noChangeShapeType="1"/>
            </p:cNvSpPr>
            <p:nvPr/>
          </p:nvSpPr>
          <p:spPr bwMode="auto">
            <a:xfrm>
              <a:off x="3412" y="1825"/>
              <a:ext cx="65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8" name="Line 203"/>
            <p:cNvSpPr>
              <a:spLocks noChangeShapeType="1"/>
            </p:cNvSpPr>
            <p:nvPr/>
          </p:nvSpPr>
          <p:spPr bwMode="auto">
            <a:xfrm>
              <a:off x="3412" y="1825"/>
              <a:ext cx="189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9" name="Line 204"/>
            <p:cNvSpPr>
              <a:spLocks noChangeShapeType="1"/>
            </p:cNvSpPr>
            <p:nvPr/>
          </p:nvSpPr>
          <p:spPr bwMode="auto">
            <a:xfrm>
              <a:off x="1522" y="2487"/>
              <a:ext cx="47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0" name="Line 205"/>
            <p:cNvSpPr>
              <a:spLocks noChangeShapeType="1"/>
            </p:cNvSpPr>
            <p:nvPr/>
          </p:nvSpPr>
          <p:spPr bwMode="auto">
            <a:xfrm>
              <a:off x="1758" y="2487"/>
              <a:ext cx="23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1" name="Line 206"/>
            <p:cNvSpPr>
              <a:spLocks noChangeShapeType="1"/>
            </p:cNvSpPr>
            <p:nvPr/>
          </p:nvSpPr>
          <p:spPr bwMode="auto">
            <a:xfrm>
              <a:off x="1994" y="2487"/>
              <a:ext cx="29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2" name="Line 207"/>
            <p:cNvSpPr>
              <a:spLocks noChangeShapeType="1"/>
            </p:cNvSpPr>
            <p:nvPr/>
          </p:nvSpPr>
          <p:spPr bwMode="auto">
            <a:xfrm>
              <a:off x="3058" y="2487"/>
              <a:ext cx="82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3" name="Line 208"/>
            <p:cNvSpPr>
              <a:spLocks noChangeShapeType="1"/>
            </p:cNvSpPr>
            <p:nvPr/>
          </p:nvSpPr>
          <p:spPr bwMode="auto">
            <a:xfrm>
              <a:off x="3294" y="2487"/>
              <a:ext cx="59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4" name="Line 209"/>
            <p:cNvSpPr>
              <a:spLocks noChangeShapeType="1"/>
            </p:cNvSpPr>
            <p:nvPr/>
          </p:nvSpPr>
          <p:spPr bwMode="auto">
            <a:xfrm>
              <a:off x="3885" y="2487"/>
              <a:ext cx="5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5" name="Line 210"/>
            <p:cNvSpPr>
              <a:spLocks noChangeShapeType="1"/>
            </p:cNvSpPr>
            <p:nvPr/>
          </p:nvSpPr>
          <p:spPr bwMode="auto">
            <a:xfrm>
              <a:off x="3885" y="2487"/>
              <a:ext cx="414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6" name="Line 211"/>
            <p:cNvSpPr>
              <a:spLocks noChangeShapeType="1"/>
            </p:cNvSpPr>
            <p:nvPr/>
          </p:nvSpPr>
          <p:spPr bwMode="auto">
            <a:xfrm>
              <a:off x="635" y="2487"/>
              <a:ext cx="20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7" name="Line 212"/>
            <p:cNvSpPr>
              <a:spLocks noChangeShapeType="1"/>
            </p:cNvSpPr>
            <p:nvPr/>
          </p:nvSpPr>
          <p:spPr bwMode="auto">
            <a:xfrm>
              <a:off x="842" y="2487"/>
              <a:ext cx="8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8" name="Line 213"/>
            <p:cNvSpPr>
              <a:spLocks noChangeShapeType="1"/>
            </p:cNvSpPr>
            <p:nvPr/>
          </p:nvSpPr>
          <p:spPr bwMode="auto">
            <a:xfrm>
              <a:off x="5008" y="2487"/>
              <a:ext cx="14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9" name="Line 214"/>
            <p:cNvSpPr>
              <a:spLocks noChangeShapeType="1"/>
            </p:cNvSpPr>
            <p:nvPr/>
          </p:nvSpPr>
          <p:spPr bwMode="auto">
            <a:xfrm>
              <a:off x="5155" y="2487"/>
              <a:ext cx="14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0" name="Line 215"/>
            <p:cNvSpPr>
              <a:spLocks noChangeShapeType="1"/>
            </p:cNvSpPr>
            <p:nvPr/>
          </p:nvSpPr>
          <p:spPr bwMode="auto">
            <a:xfrm>
              <a:off x="3294" y="3148"/>
              <a:ext cx="17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1" name="Line 216"/>
            <p:cNvSpPr>
              <a:spLocks noChangeShapeType="1"/>
            </p:cNvSpPr>
            <p:nvPr/>
          </p:nvSpPr>
          <p:spPr bwMode="auto">
            <a:xfrm>
              <a:off x="3471" y="3148"/>
              <a:ext cx="11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12" name="Rechteck 211"/>
          <p:cNvSpPr/>
          <p:nvPr/>
        </p:nvSpPr>
        <p:spPr>
          <a:xfrm>
            <a:off x="502715" y="5812482"/>
            <a:ext cx="8244469" cy="397032"/>
          </a:xfrm>
          <a:prstGeom prst="rect">
            <a:avLst/>
          </a:prstGeom>
          <a:solidFill>
            <a:srgbClr val="FFFFEB"/>
          </a:solidFill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</a:pPr>
            <a:r>
              <a:rPr lang="de-DE" sz="2200" b="1" dirty="0" smtClean="0"/>
              <a:t>Erhebung einer nicht-organzentrierten Familien-Anamnese !</a:t>
            </a:r>
            <a:endParaRPr lang="de-DE" sz="2200" b="1" dirty="0"/>
          </a:p>
        </p:txBody>
      </p:sp>
      <p:pic>
        <p:nvPicPr>
          <p:cNvPr id="213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98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312988"/>
            <a:ext cx="3024751" cy="692684"/>
          </a:xfrm>
        </p:spPr>
        <p:txBody>
          <a:bodyPr/>
          <a:lstStyle/>
          <a:p>
            <a:r>
              <a:rPr lang="de-DE" sz="2400" dirty="0" smtClean="0"/>
              <a:t>Stammbaum</a:t>
            </a:r>
            <a:endParaRPr lang="de-DE" sz="2400" dirty="0"/>
          </a:p>
          <a:p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29" y="1155481"/>
            <a:ext cx="8071018" cy="498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48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Was ist ein erbliches Tumorsyndrom ?</a:t>
            </a: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6293" y="1250120"/>
            <a:ext cx="3462576" cy="419602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51560"/>
          <a:stretch/>
        </p:blipFill>
        <p:spPr>
          <a:xfrm>
            <a:off x="4616923" y="1250120"/>
            <a:ext cx="3354522" cy="4196028"/>
          </a:xfrm>
          <a:prstGeom prst="rect">
            <a:avLst/>
          </a:prstGeom>
        </p:spPr>
      </p:pic>
      <p:sp>
        <p:nvSpPr>
          <p:cNvPr id="6" name="Textplatzhalter 2"/>
          <p:cNvSpPr txBox="1">
            <a:spLocks/>
          </p:cNvSpPr>
          <p:nvPr/>
        </p:nvSpPr>
        <p:spPr>
          <a:xfrm>
            <a:off x="1648092" y="5683927"/>
            <a:ext cx="5756057" cy="6926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b="1" i="0" kern="1200" baseline="0">
                <a:solidFill>
                  <a:srgbClr val="2962A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/>
              <a:t>Tumordispositions-Syndrom</a:t>
            </a:r>
          </a:p>
          <a:p>
            <a:endParaRPr lang="de-DE" dirty="0"/>
          </a:p>
        </p:txBody>
      </p:sp>
      <p:pic>
        <p:nvPicPr>
          <p:cNvPr id="7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45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192887"/>
            <a:ext cx="4235242" cy="500326"/>
          </a:xfrm>
        </p:spPr>
        <p:txBody>
          <a:bodyPr/>
          <a:lstStyle/>
          <a:p>
            <a:r>
              <a:rPr lang="de-DE" sz="2400" dirty="0" smtClean="0"/>
              <a:t>4. Typisches </a:t>
            </a:r>
            <a:r>
              <a:rPr lang="de-DE" sz="2400" dirty="0"/>
              <a:t>Tumorspektrum</a:t>
            </a:r>
          </a:p>
          <a:p>
            <a:endParaRPr lang="de-DE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68" y="3974480"/>
            <a:ext cx="4579573" cy="2463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3983209"/>
            <a:ext cx="3009900" cy="2420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5421313" y="3584689"/>
            <a:ext cx="3244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 b="1" dirty="0"/>
              <a:t>Multiple </a:t>
            </a:r>
            <a:r>
              <a:rPr lang="de-DE" altLang="de-DE" sz="1400" b="1" dirty="0" smtClean="0"/>
              <a:t>Endokrine </a:t>
            </a:r>
            <a:r>
              <a:rPr lang="de-DE" altLang="de-DE" sz="1400" b="1" dirty="0" err="1" smtClean="0"/>
              <a:t>Neoplasie</a:t>
            </a:r>
            <a:r>
              <a:rPr lang="de-DE" altLang="de-DE" sz="1400" b="1" dirty="0" smtClean="0"/>
              <a:t> </a:t>
            </a:r>
            <a:r>
              <a:rPr lang="de-DE" altLang="de-DE" sz="1400" b="1" dirty="0"/>
              <a:t>(MEN)</a:t>
            </a:r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5591082" y="801417"/>
            <a:ext cx="25523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 b="1" dirty="0" smtClean="0"/>
              <a:t>Li-</a:t>
            </a:r>
            <a:r>
              <a:rPr lang="de-DE" altLang="de-DE" sz="1400" b="1" dirty="0" err="1" smtClean="0"/>
              <a:t>Fraumeni</a:t>
            </a:r>
            <a:r>
              <a:rPr lang="de-DE" altLang="de-DE" sz="1400" b="1" dirty="0" smtClean="0"/>
              <a:t>-Syndrom </a:t>
            </a:r>
            <a:r>
              <a:rPr lang="de-DE" altLang="de-DE" sz="1400" b="1" dirty="0"/>
              <a:t>(LFS)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5" t="13947" r="11638" b="13870"/>
          <a:stretch>
            <a:fillRect/>
          </a:stretch>
        </p:blipFill>
        <p:spPr bwMode="auto">
          <a:xfrm>
            <a:off x="690113" y="980048"/>
            <a:ext cx="3664400" cy="292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0" b="29797"/>
          <a:stretch>
            <a:fillRect/>
          </a:stretch>
        </p:blipFill>
        <p:spPr bwMode="auto">
          <a:xfrm>
            <a:off x="4494173" y="1124119"/>
            <a:ext cx="4370388" cy="235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487488" y="731053"/>
            <a:ext cx="23292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 b="1" dirty="0" smtClean="0"/>
              <a:t>Lynch-Syndrom </a:t>
            </a:r>
            <a:r>
              <a:rPr lang="de-DE" altLang="de-DE" sz="1400" b="1" dirty="0"/>
              <a:t>/ HNPCC</a:t>
            </a:r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376807" y="5959421"/>
            <a:ext cx="2291012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 b="1" dirty="0" smtClean="0"/>
              <a:t>Juvenile </a:t>
            </a:r>
            <a:r>
              <a:rPr lang="de-DE" altLang="de-DE" sz="1400" b="1" dirty="0" err="1" smtClean="0"/>
              <a:t>Polyposis</a:t>
            </a:r>
            <a:r>
              <a:rPr lang="de-DE" altLang="de-DE" sz="1400" b="1" dirty="0" smtClean="0"/>
              <a:t> (FJP)</a:t>
            </a:r>
            <a:endParaRPr lang="de-DE" altLang="de-DE" sz="1400" b="1" dirty="0"/>
          </a:p>
        </p:txBody>
      </p:sp>
      <p:pic>
        <p:nvPicPr>
          <p:cNvPr id="15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66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2254250" y="5808470"/>
            <a:ext cx="52784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/>
              <a:t>Li-Fraumeni syndrome </a:t>
            </a:r>
            <a:r>
              <a:rPr lang="de-DE" altLang="de-DE" sz="1600"/>
              <a:t>(germline mutation </a:t>
            </a:r>
            <a:r>
              <a:rPr lang="de-DE" altLang="de-DE" sz="1600" i="1"/>
              <a:t>TP53</a:t>
            </a:r>
            <a:r>
              <a:rPr lang="de-DE" altLang="de-DE" sz="1600"/>
              <a:t> gene)</a:t>
            </a:r>
          </a:p>
        </p:txBody>
      </p:sp>
      <p:pic>
        <p:nvPicPr>
          <p:cNvPr id="5" name="Picture 2" descr="A Li-Fraumeni syndrome family with retained heterozygosity for a germline  TP53 mutation in two tumors - ScienceDir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1888932"/>
            <a:ext cx="8085137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2"/>
          <p:cNvSpPr>
            <a:spLocks noChangeArrowheads="1"/>
          </p:cNvSpPr>
          <p:nvPr/>
        </p:nvSpPr>
        <p:spPr bwMode="auto">
          <a:xfrm>
            <a:off x="6216650" y="1144088"/>
            <a:ext cx="2478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dirty="0" err="1"/>
              <a:t>Trkova</a:t>
            </a:r>
            <a:r>
              <a:rPr lang="de-DE" altLang="de-DE" sz="1200" dirty="0"/>
              <a:t> et al.,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a-DK" altLang="de-DE" sz="1200" dirty="0"/>
              <a:t>Cancer Genet Cytogenet 2003</a:t>
            </a:r>
            <a:endParaRPr lang="de-DE" altLang="de-DE" sz="1200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261232"/>
            <a:ext cx="5802785" cy="692684"/>
          </a:xfrm>
        </p:spPr>
        <p:txBody>
          <a:bodyPr/>
          <a:lstStyle/>
          <a:p>
            <a:r>
              <a:rPr lang="de-DE" sz="2400" dirty="0" smtClean="0"/>
              <a:t>4. Charakteristisches Tumorspektrum</a:t>
            </a:r>
            <a:endParaRPr lang="de-DE" sz="2400" dirty="0"/>
          </a:p>
        </p:txBody>
      </p:sp>
      <p:pic>
        <p:nvPicPr>
          <p:cNvPr id="8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50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599176" y="1186549"/>
            <a:ext cx="2894013" cy="49468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t="11807" r="34744" b="6335"/>
          <a:stretch>
            <a:fillRect/>
          </a:stretch>
        </p:blipFill>
        <p:spPr bwMode="auto">
          <a:xfrm>
            <a:off x="3746500" y="1080895"/>
            <a:ext cx="4864100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6393108" y="1015013"/>
            <a:ext cx="22669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 dirty="0" err="1"/>
              <a:t>Sprissler</a:t>
            </a:r>
            <a:r>
              <a:rPr lang="de-DE" altLang="de-DE" sz="1200" b="1" dirty="0"/>
              <a:t> et al. Cancers 2020</a:t>
            </a:r>
          </a:p>
        </p:txBody>
      </p:sp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776823" y="2168907"/>
            <a:ext cx="270827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000" u="sng" dirty="0"/>
              <a:t>EU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000" dirty="0" err="1" smtClean="0"/>
              <a:t>Inzidenz</a:t>
            </a:r>
            <a:r>
              <a:rPr lang="en-US" altLang="de-DE" sz="2000" dirty="0" smtClean="0"/>
              <a:t>: </a:t>
            </a:r>
            <a:endParaRPr lang="en-US" altLang="de-DE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000" b="1" dirty="0">
                <a:solidFill>
                  <a:srgbClr val="C00000"/>
                </a:solidFill>
              </a:rPr>
              <a:t>&lt; 6 </a:t>
            </a:r>
            <a:r>
              <a:rPr lang="en-US" altLang="de-DE" sz="2000" b="1" dirty="0" err="1" smtClean="0">
                <a:solidFill>
                  <a:srgbClr val="C00000"/>
                </a:solidFill>
              </a:rPr>
              <a:t>Fälle</a:t>
            </a:r>
            <a:r>
              <a:rPr lang="en-US" altLang="de-DE" sz="2000" b="1" dirty="0" smtClean="0">
                <a:solidFill>
                  <a:srgbClr val="C00000"/>
                </a:solidFill>
              </a:rPr>
              <a:t> </a:t>
            </a:r>
            <a:r>
              <a:rPr lang="en-US" altLang="de-DE" sz="2000" b="1" dirty="0">
                <a:solidFill>
                  <a:srgbClr val="C00000"/>
                </a:solidFill>
              </a:rPr>
              <a:t>/ </a:t>
            </a:r>
            <a:r>
              <a:rPr lang="en-US" altLang="de-DE" sz="2000" b="1" dirty="0" smtClean="0">
                <a:solidFill>
                  <a:srgbClr val="C00000"/>
                </a:solidFill>
              </a:rPr>
              <a:t>100.000 </a:t>
            </a:r>
            <a:endParaRPr lang="en-US" altLang="de-DE" sz="2000" b="1" dirty="0">
              <a:solidFill>
                <a:srgbClr val="C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000" dirty="0" err="1" smtClean="0"/>
              <a:t>Personen</a:t>
            </a:r>
            <a:r>
              <a:rPr lang="en-US" altLang="de-DE" sz="2000" dirty="0" smtClean="0"/>
              <a:t> / </a:t>
            </a:r>
            <a:r>
              <a:rPr lang="en-US" altLang="de-DE" sz="2000" dirty="0" err="1" smtClean="0"/>
              <a:t>Jahr</a:t>
            </a:r>
            <a:endParaRPr lang="en-US" altLang="de-DE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000" b="1" dirty="0">
                <a:solidFill>
                  <a:srgbClr val="C00000"/>
                </a:solidFill>
              </a:rPr>
              <a:t>1:20,000</a:t>
            </a:r>
            <a:endParaRPr lang="de-DE" altLang="de-DE" sz="2000" b="1" dirty="0">
              <a:solidFill>
                <a:srgbClr val="C00000"/>
              </a:solidFill>
            </a:endParaRPr>
          </a:p>
        </p:txBody>
      </p:sp>
      <p:sp>
        <p:nvSpPr>
          <p:cNvPr id="8" name="Rechteck 4"/>
          <p:cNvSpPr>
            <a:spLocks noChangeArrowheads="1"/>
          </p:cNvSpPr>
          <p:nvPr/>
        </p:nvSpPr>
        <p:spPr bwMode="auto">
          <a:xfrm>
            <a:off x="797460" y="3973894"/>
            <a:ext cx="26876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000" u="sng" dirty="0"/>
              <a:t>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000" dirty="0" err="1" smtClean="0"/>
              <a:t>Inzidenz</a:t>
            </a:r>
            <a:r>
              <a:rPr lang="en-US" altLang="de-DE" sz="2000" dirty="0" smtClean="0"/>
              <a:t>: </a:t>
            </a:r>
            <a:endParaRPr lang="en-US" altLang="de-DE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000" b="1" dirty="0"/>
              <a:t>&lt; 15 </a:t>
            </a:r>
            <a:r>
              <a:rPr lang="en-US" altLang="de-DE" sz="2000" b="1" dirty="0" err="1" smtClean="0"/>
              <a:t>Fälle</a:t>
            </a:r>
            <a:r>
              <a:rPr lang="en-US" altLang="de-DE" sz="2000" b="1" dirty="0" smtClean="0"/>
              <a:t>/ 100.000 </a:t>
            </a:r>
            <a:endParaRPr lang="en-US" altLang="de-DE" sz="20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000" dirty="0" err="1" smtClean="0"/>
              <a:t>Personen</a:t>
            </a:r>
            <a:r>
              <a:rPr lang="en-US" altLang="de-DE" sz="2000" dirty="0" smtClean="0"/>
              <a:t> / </a:t>
            </a:r>
            <a:r>
              <a:rPr lang="en-US" altLang="de-DE" sz="2000" dirty="0" err="1" smtClean="0"/>
              <a:t>Jahr</a:t>
            </a:r>
            <a:endParaRPr lang="en-US" altLang="de-DE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000" b="1" dirty="0"/>
              <a:t>1:7,000</a:t>
            </a:r>
            <a:endParaRPr lang="de-DE" altLang="de-DE" sz="2000" b="1" dirty="0"/>
          </a:p>
        </p:txBody>
      </p:sp>
      <p:sp>
        <p:nvSpPr>
          <p:cNvPr id="9" name="Textfeld 5"/>
          <p:cNvSpPr txBox="1">
            <a:spLocks noChangeArrowheads="1"/>
          </p:cNvSpPr>
          <p:nvPr/>
        </p:nvSpPr>
        <p:spPr bwMode="auto">
          <a:xfrm>
            <a:off x="772060" y="1552957"/>
            <a:ext cx="162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/>
              <a:t>Definition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312988"/>
            <a:ext cx="2990985" cy="497895"/>
          </a:xfrm>
        </p:spPr>
        <p:txBody>
          <a:bodyPr/>
          <a:lstStyle/>
          <a:p>
            <a:r>
              <a:rPr lang="de-DE" sz="2400" dirty="0" smtClean="0"/>
              <a:t>5. Seltene </a:t>
            </a:r>
            <a:r>
              <a:rPr lang="de-DE" sz="2400" dirty="0"/>
              <a:t>Tumore</a:t>
            </a:r>
          </a:p>
          <a:p>
            <a:endParaRPr lang="de-DE" dirty="0"/>
          </a:p>
        </p:txBody>
      </p:sp>
      <p:pic>
        <p:nvPicPr>
          <p:cNvPr id="11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29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174972"/>
            <a:ext cx="2990985" cy="497895"/>
          </a:xfrm>
        </p:spPr>
        <p:txBody>
          <a:bodyPr/>
          <a:lstStyle/>
          <a:p>
            <a:r>
              <a:rPr lang="de-DE" sz="2400" dirty="0" smtClean="0"/>
              <a:t>5. Seltene </a:t>
            </a:r>
            <a:r>
              <a:rPr lang="de-DE" sz="2400" dirty="0"/>
              <a:t>Tumore</a:t>
            </a:r>
          </a:p>
          <a:p>
            <a:endParaRPr lang="de-DE" dirty="0"/>
          </a:p>
        </p:txBody>
      </p:sp>
      <p:pic>
        <p:nvPicPr>
          <p:cNvPr id="23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3" y="609355"/>
            <a:ext cx="8967993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7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9286" r="31792" b="71823"/>
          <a:stretch>
            <a:fillRect/>
          </a:stretch>
        </p:blipFill>
        <p:spPr bwMode="auto">
          <a:xfrm>
            <a:off x="1535915" y="934998"/>
            <a:ext cx="559435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42760" r="31792" b="10513"/>
          <a:stretch>
            <a:fillRect/>
          </a:stretch>
        </p:blipFill>
        <p:spPr bwMode="auto">
          <a:xfrm>
            <a:off x="1535915" y="2449473"/>
            <a:ext cx="5594350" cy="38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14"/>
          <p:cNvSpPr>
            <a:spLocks noChangeArrowheads="1"/>
          </p:cNvSpPr>
          <p:nvPr/>
        </p:nvSpPr>
        <p:spPr bwMode="auto">
          <a:xfrm rot="16200000">
            <a:off x="5821372" y="3417054"/>
            <a:ext cx="3262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/>
              <a:t>DeSantis et al., </a:t>
            </a:r>
            <a:r>
              <a:rPr lang="pt-BR" altLang="de-DE" sz="1400"/>
              <a:t>CA Cancer J Clin 2017</a:t>
            </a:r>
            <a:endParaRPr lang="de-DE" altLang="de-DE" sz="1400"/>
          </a:p>
        </p:txBody>
      </p:sp>
      <p:sp>
        <p:nvSpPr>
          <p:cNvPr id="7" name="Pfeil nach rechts 6"/>
          <p:cNvSpPr/>
          <p:nvPr/>
        </p:nvSpPr>
        <p:spPr>
          <a:xfrm>
            <a:off x="1281915" y="2597111"/>
            <a:ext cx="974725" cy="1555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227226"/>
            <a:ext cx="2990985" cy="497895"/>
          </a:xfrm>
        </p:spPr>
        <p:txBody>
          <a:bodyPr/>
          <a:lstStyle/>
          <a:p>
            <a:r>
              <a:rPr lang="de-DE" sz="2400" dirty="0" smtClean="0"/>
              <a:t>5. Seltene </a:t>
            </a:r>
            <a:r>
              <a:rPr lang="de-DE" sz="2400" dirty="0"/>
              <a:t>Tumore</a:t>
            </a:r>
          </a:p>
          <a:p>
            <a:endParaRPr lang="de-DE" dirty="0"/>
          </a:p>
        </p:txBody>
      </p:sp>
      <p:pic>
        <p:nvPicPr>
          <p:cNvPr id="9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29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312988"/>
            <a:ext cx="3869482" cy="692684"/>
          </a:xfrm>
        </p:spPr>
        <p:txBody>
          <a:bodyPr/>
          <a:lstStyle/>
          <a:p>
            <a:r>
              <a:rPr lang="de-DE" sz="2400" dirty="0" smtClean="0"/>
              <a:t>5. Seltene </a:t>
            </a:r>
            <a:r>
              <a:rPr lang="de-DE" sz="2400" dirty="0"/>
              <a:t>Tumore</a:t>
            </a:r>
          </a:p>
          <a:p>
            <a:endParaRPr lang="de-DE" dirty="0"/>
          </a:p>
        </p:txBody>
      </p:sp>
      <p:sp>
        <p:nvSpPr>
          <p:cNvPr id="4" name="Rectangle 3"/>
          <p:cNvSpPr txBox="1">
            <a:spLocks/>
          </p:cNvSpPr>
          <p:nvPr/>
        </p:nvSpPr>
        <p:spPr bwMode="auto">
          <a:xfrm>
            <a:off x="349571" y="1191527"/>
            <a:ext cx="5276850" cy="504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 defTabSz="914400">
              <a:lnSpc>
                <a:spcPct val="90000"/>
              </a:lnSpc>
              <a:spcBef>
                <a:spcPts val="2400"/>
              </a:spcBef>
            </a:pPr>
            <a:r>
              <a:rPr lang="de-DE" sz="2200" b="1" dirty="0" err="1" smtClean="0">
                <a:solidFill>
                  <a:srgbClr val="7E0000"/>
                </a:solidFill>
                <a:latin typeface="Arial" charset="0"/>
              </a:rPr>
              <a:t>Duodenalkarzinom</a:t>
            </a:r>
            <a:endParaRPr lang="de-DE" sz="2200" b="1" dirty="0" smtClean="0">
              <a:solidFill>
                <a:srgbClr val="7E0000"/>
              </a:solidFill>
              <a:latin typeface="Arial" charset="0"/>
            </a:endParaRPr>
          </a:p>
          <a:p>
            <a:pPr marL="265113" indent="-265113" defTabSz="914400">
              <a:lnSpc>
                <a:spcPct val="90000"/>
              </a:lnSpc>
              <a:spcBef>
                <a:spcPts val="2400"/>
              </a:spcBef>
            </a:pPr>
            <a:r>
              <a:rPr lang="de-DE" sz="2200" b="1" dirty="0" err="1" smtClean="0">
                <a:solidFill>
                  <a:srgbClr val="7E0000"/>
                </a:solidFill>
                <a:latin typeface="Arial" charset="0"/>
              </a:rPr>
              <a:t>Medulläres</a:t>
            </a:r>
            <a:r>
              <a:rPr lang="de-DE" sz="2200" b="1" dirty="0" smtClean="0">
                <a:solidFill>
                  <a:srgbClr val="7E0000"/>
                </a:solidFill>
                <a:latin typeface="Arial" charset="0"/>
              </a:rPr>
              <a:t> SD-Karzinom</a:t>
            </a:r>
          </a:p>
          <a:p>
            <a:pPr marL="265113" indent="-265113" defTabSz="914400">
              <a:lnSpc>
                <a:spcPct val="90000"/>
              </a:lnSpc>
              <a:spcBef>
                <a:spcPts val="2400"/>
              </a:spcBef>
            </a:pPr>
            <a:r>
              <a:rPr lang="de-DE" sz="2200" b="1" dirty="0" smtClean="0">
                <a:solidFill>
                  <a:srgbClr val="7E0000"/>
                </a:solidFill>
                <a:latin typeface="Arial" charset="0"/>
              </a:rPr>
              <a:t>Talgdrüsen-</a:t>
            </a:r>
            <a:r>
              <a:rPr lang="de-DE" sz="2200" b="1" dirty="0" err="1" smtClean="0">
                <a:solidFill>
                  <a:srgbClr val="7E0000"/>
                </a:solidFill>
                <a:latin typeface="Arial" charset="0"/>
              </a:rPr>
              <a:t>Neoplasien</a:t>
            </a:r>
            <a:endParaRPr lang="de-DE" sz="2200" b="1" dirty="0" smtClean="0">
              <a:solidFill>
                <a:srgbClr val="7E0000"/>
              </a:solidFill>
              <a:latin typeface="Arial" charset="0"/>
            </a:endParaRPr>
          </a:p>
          <a:p>
            <a:pPr marL="265113" indent="-265113" defTabSz="914400">
              <a:lnSpc>
                <a:spcPct val="90000"/>
              </a:lnSpc>
              <a:spcBef>
                <a:spcPts val="2400"/>
              </a:spcBef>
            </a:pPr>
            <a:r>
              <a:rPr lang="de-DE" sz="2200" b="1" dirty="0" smtClean="0">
                <a:solidFill>
                  <a:srgbClr val="7E0000"/>
                </a:solidFill>
                <a:latin typeface="Arial" charset="0"/>
              </a:rPr>
              <a:t>NNR-Karzinom</a:t>
            </a:r>
          </a:p>
          <a:p>
            <a:pPr marL="265113" indent="-265113" defTabSz="914400">
              <a:lnSpc>
                <a:spcPct val="90000"/>
              </a:lnSpc>
              <a:spcBef>
                <a:spcPts val="2400"/>
              </a:spcBef>
            </a:pPr>
            <a:r>
              <a:rPr lang="de-DE" sz="2200" b="1" dirty="0" smtClean="0">
                <a:solidFill>
                  <a:srgbClr val="7E0000"/>
                </a:solidFill>
                <a:latin typeface="Arial" charset="0"/>
              </a:rPr>
              <a:t>Plexus-</a:t>
            </a:r>
            <a:r>
              <a:rPr lang="de-DE" sz="2200" b="1" dirty="0" err="1" smtClean="0">
                <a:solidFill>
                  <a:srgbClr val="7E0000"/>
                </a:solidFill>
                <a:latin typeface="Arial" charset="0"/>
              </a:rPr>
              <a:t>choroideus</a:t>
            </a:r>
            <a:r>
              <a:rPr lang="de-DE" sz="2200" b="1" dirty="0" smtClean="0">
                <a:solidFill>
                  <a:srgbClr val="7E0000"/>
                </a:solidFill>
                <a:latin typeface="Arial" charset="0"/>
              </a:rPr>
              <a:t>-Tumo</a:t>
            </a:r>
            <a:r>
              <a:rPr lang="de-DE" sz="2200" b="1" dirty="0" smtClean="0">
                <a:solidFill>
                  <a:srgbClr val="A40000"/>
                </a:solidFill>
                <a:latin typeface="Arial" charset="0"/>
              </a:rPr>
              <a:t>r</a:t>
            </a:r>
          </a:p>
          <a:p>
            <a:pPr marL="265113" indent="-265113" defTabSz="914400">
              <a:lnSpc>
                <a:spcPct val="90000"/>
              </a:lnSpc>
              <a:spcBef>
                <a:spcPts val="2400"/>
              </a:spcBef>
            </a:pPr>
            <a:r>
              <a:rPr lang="de-DE" sz="2200" b="1" dirty="0" err="1" smtClean="0">
                <a:solidFill>
                  <a:srgbClr val="7E0000"/>
                </a:solidFill>
                <a:latin typeface="Arial" charset="0"/>
              </a:rPr>
              <a:t>Uvea</a:t>
            </a:r>
            <a:r>
              <a:rPr lang="de-DE" sz="2200" b="1" dirty="0" smtClean="0">
                <a:solidFill>
                  <a:srgbClr val="7E0000"/>
                </a:solidFill>
                <a:latin typeface="Arial" charset="0"/>
              </a:rPr>
              <a:t>-Melanom</a:t>
            </a:r>
          </a:p>
          <a:p>
            <a:pPr marL="265113" indent="-265113" defTabSz="914400">
              <a:lnSpc>
                <a:spcPct val="90000"/>
              </a:lnSpc>
              <a:spcBef>
                <a:spcPts val="2400"/>
              </a:spcBef>
            </a:pPr>
            <a:r>
              <a:rPr lang="de-DE" sz="2200" b="1" dirty="0" err="1" smtClean="0">
                <a:solidFill>
                  <a:srgbClr val="7E0000"/>
                </a:solidFill>
                <a:latin typeface="Arial" charset="0"/>
              </a:rPr>
              <a:t>Dysplastisches</a:t>
            </a:r>
            <a:r>
              <a:rPr lang="de-DE" sz="2200" b="1" dirty="0" smtClean="0">
                <a:solidFill>
                  <a:srgbClr val="7E0000"/>
                </a:solidFill>
                <a:latin typeface="Arial" charset="0"/>
              </a:rPr>
              <a:t> </a:t>
            </a:r>
            <a:r>
              <a:rPr lang="de-DE" sz="2200" b="1" dirty="0" err="1" smtClean="0">
                <a:solidFill>
                  <a:srgbClr val="7E0000"/>
                </a:solidFill>
                <a:latin typeface="Arial" charset="0"/>
              </a:rPr>
              <a:t>Gangliozytom</a:t>
            </a:r>
            <a:endParaRPr lang="de-DE" sz="2200" b="1" dirty="0" smtClean="0">
              <a:solidFill>
                <a:srgbClr val="7E0000"/>
              </a:solidFill>
              <a:latin typeface="Arial" charset="0"/>
            </a:endParaRPr>
          </a:p>
          <a:p>
            <a:pPr marL="265113" indent="-265113" defTabSz="914400">
              <a:lnSpc>
                <a:spcPct val="90000"/>
              </a:lnSpc>
              <a:spcBef>
                <a:spcPts val="2400"/>
              </a:spcBef>
            </a:pPr>
            <a:r>
              <a:rPr lang="de-DE" sz="2200" b="1" dirty="0" smtClean="0">
                <a:solidFill>
                  <a:srgbClr val="7E0000"/>
                </a:solidFill>
                <a:latin typeface="Arial" charset="0"/>
              </a:rPr>
              <a:t>SCCOHT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4906327" y="1144559"/>
            <a:ext cx="658813" cy="384175"/>
          </a:xfrm>
          <a:prstGeom prst="rightArrow">
            <a:avLst>
              <a:gd name="adj1" fmla="val 50000"/>
              <a:gd name="adj2" fmla="val 42872"/>
            </a:avLst>
          </a:prstGeom>
          <a:solidFill>
            <a:srgbClr val="004574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4912677" y="1789084"/>
            <a:ext cx="658813" cy="384175"/>
          </a:xfrm>
          <a:prstGeom prst="rightArrow">
            <a:avLst>
              <a:gd name="adj1" fmla="val 50000"/>
              <a:gd name="adj2" fmla="val 42872"/>
            </a:avLst>
          </a:prstGeom>
          <a:solidFill>
            <a:srgbClr val="004574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4912677" y="2427259"/>
            <a:ext cx="658813" cy="384175"/>
          </a:xfrm>
          <a:prstGeom prst="rightArrow">
            <a:avLst>
              <a:gd name="adj1" fmla="val 50000"/>
              <a:gd name="adj2" fmla="val 42872"/>
            </a:avLst>
          </a:prstGeom>
          <a:solidFill>
            <a:srgbClr val="004574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4903152" y="3065434"/>
            <a:ext cx="658813" cy="384175"/>
          </a:xfrm>
          <a:prstGeom prst="rightArrow">
            <a:avLst>
              <a:gd name="adj1" fmla="val 50000"/>
              <a:gd name="adj2" fmla="val 42872"/>
            </a:avLst>
          </a:prstGeom>
          <a:solidFill>
            <a:srgbClr val="004574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4912677" y="3684559"/>
            <a:ext cx="658813" cy="384175"/>
          </a:xfrm>
          <a:prstGeom prst="rightArrow">
            <a:avLst>
              <a:gd name="adj1" fmla="val 50000"/>
              <a:gd name="adj2" fmla="val 42872"/>
            </a:avLst>
          </a:prstGeom>
          <a:solidFill>
            <a:srgbClr val="004574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4915852" y="4306859"/>
            <a:ext cx="658813" cy="384175"/>
          </a:xfrm>
          <a:prstGeom prst="rightArrow">
            <a:avLst>
              <a:gd name="adj1" fmla="val 50000"/>
              <a:gd name="adj2" fmla="val 42872"/>
            </a:avLst>
          </a:prstGeom>
          <a:solidFill>
            <a:srgbClr val="004574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4906327" y="4906934"/>
            <a:ext cx="658813" cy="384175"/>
          </a:xfrm>
          <a:prstGeom prst="rightArrow">
            <a:avLst>
              <a:gd name="adj1" fmla="val 50000"/>
              <a:gd name="adj2" fmla="val 42872"/>
            </a:avLst>
          </a:prstGeom>
          <a:solidFill>
            <a:srgbClr val="004574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4915852" y="5502878"/>
            <a:ext cx="658813" cy="384175"/>
          </a:xfrm>
          <a:prstGeom prst="rightArrow">
            <a:avLst>
              <a:gd name="adj1" fmla="val 50000"/>
              <a:gd name="adj2" fmla="val 42872"/>
            </a:avLst>
          </a:prstGeom>
          <a:solidFill>
            <a:srgbClr val="004574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995887" y="1123532"/>
            <a:ext cx="2669256" cy="461665"/>
          </a:xfrm>
          <a:prstGeom prst="rect">
            <a:avLst/>
          </a:prstGeom>
          <a:solidFill>
            <a:srgbClr val="6CA524">
              <a:lumMod val="20000"/>
              <a:lumOff val="80000"/>
            </a:srgbClr>
          </a:solidFill>
          <a:ln w="31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charset="0"/>
              </a:rPr>
              <a:t>HNPCC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6002237" y="2368132"/>
            <a:ext cx="2684567" cy="461665"/>
          </a:xfrm>
          <a:prstGeom prst="rect">
            <a:avLst/>
          </a:prstGeom>
          <a:solidFill>
            <a:srgbClr val="6CA524">
              <a:lumMod val="20000"/>
              <a:lumOff val="80000"/>
            </a:srgbClr>
          </a:solidFill>
          <a:ln w="31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charset="0"/>
              </a:rPr>
              <a:t>HNPCC, MAP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6002237" y="2996782"/>
            <a:ext cx="2674360" cy="461665"/>
          </a:xfrm>
          <a:prstGeom prst="rect">
            <a:avLst/>
          </a:prstGeom>
          <a:solidFill>
            <a:srgbClr val="6CA524">
              <a:lumMod val="20000"/>
              <a:lumOff val="80000"/>
            </a:srgbClr>
          </a:solidFill>
          <a:ln w="31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charset="0"/>
              </a:rPr>
              <a:t>LFS, HNPCC</a:t>
            </a:r>
            <a:endParaRPr kumimoji="0" lang="de-DE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charset="0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5999062" y="3614530"/>
            <a:ext cx="2674360" cy="461665"/>
          </a:xfrm>
          <a:prstGeom prst="rect">
            <a:avLst/>
          </a:prstGeom>
          <a:solidFill>
            <a:srgbClr val="6CA524">
              <a:lumMod val="20000"/>
              <a:lumOff val="80000"/>
            </a:srgbClr>
          </a:solidFill>
          <a:ln w="31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charset="0"/>
              </a:rPr>
              <a:t>LFS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5997474" y="1753769"/>
            <a:ext cx="2679463" cy="461665"/>
          </a:xfrm>
          <a:prstGeom prst="rect">
            <a:avLst/>
          </a:prstGeom>
          <a:solidFill>
            <a:srgbClr val="6CA524">
              <a:lumMod val="20000"/>
              <a:lumOff val="80000"/>
            </a:srgbClr>
          </a:solidFill>
          <a:ln w="31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charset="0"/>
              </a:rPr>
              <a:t>MEN2</a:t>
            </a: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5996194" y="4232734"/>
            <a:ext cx="2674360" cy="461665"/>
          </a:xfrm>
          <a:prstGeom prst="rect">
            <a:avLst/>
          </a:prstGeom>
          <a:solidFill>
            <a:srgbClr val="6CA524">
              <a:lumMod val="20000"/>
              <a:lumOff val="80000"/>
            </a:srgbClr>
          </a:solidFill>
          <a:ln w="31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charset="0"/>
              </a:rPr>
              <a:t>BAP1-TS</a:t>
            </a:r>
            <a:endParaRPr kumimoji="0" lang="de-DE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charset="0"/>
            </a:endParaRP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5996194" y="4836554"/>
            <a:ext cx="2674360" cy="461665"/>
          </a:xfrm>
          <a:prstGeom prst="rect">
            <a:avLst/>
          </a:prstGeom>
          <a:solidFill>
            <a:srgbClr val="6CA524">
              <a:lumMod val="20000"/>
              <a:lumOff val="80000"/>
            </a:srgbClr>
          </a:solidFill>
          <a:ln w="31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charset="0"/>
              </a:rPr>
              <a:t>PHTS (CS)</a:t>
            </a:r>
            <a:endParaRPr kumimoji="0" lang="de-DE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charset="0"/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5993326" y="5446132"/>
            <a:ext cx="2674360" cy="461665"/>
          </a:xfrm>
          <a:prstGeom prst="rect">
            <a:avLst/>
          </a:prstGeom>
          <a:solidFill>
            <a:srgbClr val="6CA524">
              <a:lumMod val="20000"/>
              <a:lumOff val="80000"/>
            </a:srgbClr>
          </a:solidFill>
          <a:ln w="31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charset="0"/>
              </a:rPr>
              <a:t>RTPS</a:t>
            </a:r>
            <a:endParaRPr kumimoji="0" lang="de-DE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charset="0"/>
            </a:endParaRPr>
          </a:p>
        </p:txBody>
      </p:sp>
      <p:pic>
        <p:nvPicPr>
          <p:cNvPr id="24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10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312988"/>
            <a:ext cx="3634351" cy="514326"/>
          </a:xfrm>
        </p:spPr>
        <p:txBody>
          <a:bodyPr/>
          <a:lstStyle/>
          <a:p>
            <a:r>
              <a:rPr lang="de-DE" sz="2400" dirty="0" smtClean="0"/>
              <a:t>Spektrum Pädiatrie</a:t>
            </a:r>
            <a:endParaRPr lang="de-DE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t="18707" r="17463" b="13764"/>
          <a:stretch/>
        </p:blipFill>
        <p:spPr bwMode="auto">
          <a:xfrm>
            <a:off x="427658" y="1032570"/>
            <a:ext cx="8228021" cy="499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209276" y="6040964"/>
            <a:ext cx="3505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Kratz et al., </a:t>
            </a:r>
            <a:r>
              <a:rPr lang="de-DE" sz="1200" b="1" dirty="0"/>
              <a:t>Lancet </a:t>
            </a:r>
            <a:r>
              <a:rPr lang="de-DE" sz="1200" b="1" dirty="0" smtClean="0"/>
              <a:t>Child </a:t>
            </a:r>
            <a:r>
              <a:rPr lang="de-DE" sz="1200" b="1" dirty="0" err="1"/>
              <a:t>Adolesc</a:t>
            </a:r>
            <a:r>
              <a:rPr lang="de-DE" sz="1200" b="1" dirty="0"/>
              <a:t> </a:t>
            </a:r>
            <a:r>
              <a:rPr lang="de-DE" sz="1200" b="1" dirty="0" err="1" smtClean="0"/>
              <a:t>Health</a:t>
            </a:r>
            <a:r>
              <a:rPr lang="de-DE" sz="1200" b="1" dirty="0" smtClean="0"/>
              <a:t> 2021</a:t>
            </a:r>
            <a:endParaRPr lang="de-DE" sz="1200" b="1" dirty="0"/>
          </a:p>
        </p:txBody>
      </p:sp>
      <p:pic>
        <p:nvPicPr>
          <p:cNvPr id="6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57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312988"/>
            <a:ext cx="3033459" cy="692684"/>
          </a:xfrm>
        </p:spPr>
        <p:txBody>
          <a:bodyPr/>
          <a:lstStyle/>
          <a:p>
            <a:r>
              <a:rPr lang="de-DE" sz="2400" dirty="0" smtClean="0"/>
              <a:t>5. Seltene </a:t>
            </a:r>
            <a:r>
              <a:rPr lang="de-DE" sz="2400" dirty="0"/>
              <a:t>Tumore</a:t>
            </a:r>
          </a:p>
          <a:p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t="21625" r="12537" b="24245"/>
          <a:stretch/>
        </p:blipFill>
        <p:spPr bwMode="auto">
          <a:xfrm>
            <a:off x="779483" y="1540483"/>
            <a:ext cx="7780582" cy="388552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82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312988"/>
            <a:ext cx="2859288" cy="444658"/>
          </a:xfrm>
        </p:spPr>
        <p:txBody>
          <a:bodyPr/>
          <a:lstStyle/>
          <a:p>
            <a:r>
              <a:rPr lang="de-DE" sz="2400" dirty="0" smtClean="0"/>
              <a:t>5. Seltene </a:t>
            </a:r>
            <a:r>
              <a:rPr lang="de-DE" sz="2400" dirty="0"/>
              <a:t>Tumore</a:t>
            </a:r>
          </a:p>
          <a:p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3" t="17011" r="34052" b="7586"/>
          <a:stretch/>
        </p:blipFill>
        <p:spPr bwMode="auto">
          <a:xfrm>
            <a:off x="224288" y="1081581"/>
            <a:ext cx="4340022" cy="500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20959" r="33793" b="16666"/>
          <a:stretch/>
        </p:blipFill>
        <p:spPr bwMode="auto">
          <a:xfrm>
            <a:off x="4761781" y="1045486"/>
            <a:ext cx="4184679" cy="394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576258" y="5100526"/>
            <a:ext cx="2484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 smtClean="0"/>
              <a:t>Perne</a:t>
            </a:r>
            <a:r>
              <a:rPr lang="de-DE" sz="1200" b="1" dirty="0" smtClean="0"/>
              <a:t> et al., Der Onkologe 2020</a:t>
            </a:r>
            <a:endParaRPr lang="de-DE" sz="1200" b="1" dirty="0"/>
          </a:p>
        </p:txBody>
      </p:sp>
      <p:pic>
        <p:nvPicPr>
          <p:cNvPr id="7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09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169549"/>
            <a:ext cx="4819785" cy="447762"/>
          </a:xfrm>
        </p:spPr>
        <p:txBody>
          <a:bodyPr/>
          <a:lstStyle/>
          <a:p>
            <a:r>
              <a:rPr lang="de-DE" sz="2400" dirty="0" smtClean="0"/>
              <a:t>6. Molekulare </a:t>
            </a:r>
            <a:r>
              <a:rPr lang="de-DE" sz="2400" dirty="0"/>
              <a:t>Tumor-Befunde</a:t>
            </a:r>
          </a:p>
          <a:p>
            <a:endParaRPr lang="de-DE" dirty="0"/>
          </a:p>
        </p:txBody>
      </p:sp>
      <p:pic>
        <p:nvPicPr>
          <p:cNvPr id="14" name="Picture 2" descr="https://media.springernature.com/w580h326/nature-cms/uploads/collections/ncancer_hero_MAR20_Collection-cc983288ea644ad2c7aedba9bdd31bc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1" y="853607"/>
            <a:ext cx="3954533" cy="21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https://media.springernature.com/w500h319/springer-static/image/art%3A10.1038%2Fs43018-020-0050-6/MediaObjects/43018_2020_50_Fig1_HTM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8"/>
          <a:stretch>
            <a:fillRect/>
          </a:stretch>
        </p:blipFill>
        <p:spPr bwMode="auto">
          <a:xfrm>
            <a:off x="670704" y="3270153"/>
            <a:ext cx="3864401" cy="214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ieren 1"/>
          <p:cNvGrpSpPr>
            <a:grpSpLocks/>
          </p:cNvGrpSpPr>
          <p:nvPr/>
        </p:nvGrpSpPr>
        <p:grpSpPr bwMode="auto">
          <a:xfrm>
            <a:off x="4931981" y="893916"/>
            <a:ext cx="3248025" cy="4676775"/>
            <a:chOff x="5346700" y="1184276"/>
            <a:chExt cx="2839952" cy="4442126"/>
          </a:xfrm>
        </p:grpSpPr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6700" y="1184276"/>
              <a:ext cx="2839951" cy="2908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676" y="4077013"/>
              <a:ext cx="2785976" cy="1549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feld 18"/>
          <p:cNvSpPr txBox="1"/>
          <p:nvPr/>
        </p:nvSpPr>
        <p:spPr>
          <a:xfrm>
            <a:off x="670704" y="5958519"/>
            <a:ext cx="7860828" cy="369332"/>
          </a:xfrm>
          <a:prstGeom prst="rect">
            <a:avLst/>
          </a:prstGeom>
          <a:solidFill>
            <a:srgbClr val="FFD9D9"/>
          </a:solidFill>
          <a:effectLst>
            <a:outerShdw blurRad="63500" sx="101000" sy="101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b="1" dirty="0" smtClean="0">
                <a:solidFill>
                  <a:prstClr val="black"/>
                </a:solidFill>
                <a:latin typeface="Arial" pitchFamily="34" charset="0"/>
              </a:rPr>
              <a:t>Identifizierung potentieller Keimbahn-Mutationen als Zusatzbefunde</a:t>
            </a:r>
            <a:endParaRPr lang="de-DE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931981" y="853607"/>
            <a:ext cx="3599551" cy="484845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651981" y="3277833"/>
            <a:ext cx="3954533" cy="24029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23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312988"/>
            <a:ext cx="4679379" cy="1054252"/>
          </a:xfrm>
        </p:spPr>
        <p:txBody>
          <a:bodyPr/>
          <a:lstStyle/>
          <a:p>
            <a:r>
              <a:rPr lang="de-DE" sz="2400" dirty="0"/>
              <a:t>Somatisch (sporadisch) </a:t>
            </a:r>
            <a:endParaRPr lang="de-DE" sz="2400" dirty="0" smtClean="0"/>
          </a:p>
          <a:p>
            <a:r>
              <a:rPr lang="de-DE" sz="2400" dirty="0" smtClean="0"/>
              <a:t>versus </a:t>
            </a:r>
            <a:r>
              <a:rPr lang="de-DE" sz="2400" dirty="0"/>
              <a:t>Keimbahn (erblich)</a:t>
            </a:r>
          </a:p>
          <a:p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3" y="1629900"/>
            <a:ext cx="6114703" cy="426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pieren 4"/>
          <p:cNvGrpSpPr>
            <a:grpSpLocks/>
          </p:cNvGrpSpPr>
          <p:nvPr/>
        </p:nvGrpSpPr>
        <p:grpSpPr bwMode="auto">
          <a:xfrm>
            <a:off x="6819258" y="1587228"/>
            <a:ext cx="1637507" cy="1849544"/>
            <a:chOff x="6650966" y="1702110"/>
            <a:chExt cx="1906345" cy="2038241"/>
          </a:xfrm>
        </p:grpSpPr>
        <p:pic>
          <p:nvPicPr>
            <p:cNvPr id="6" name="Picture 5" descr="Paraffinblock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0" t="7439" r="9825" b="10083"/>
            <a:stretch>
              <a:fillRect/>
            </a:stretch>
          </p:blipFill>
          <p:spPr bwMode="auto">
            <a:xfrm>
              <a:off x="7291099" y="1702110"/>
              <a:ext cx="1266211" cy="870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http://www.sarkom-frankfurt.de/mediapool/85/858582/resources/big_13959905_0_350-35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5" t="4370" b="7906"/>
            <a:stretch>
              <a:fillRect/>
            </a:stretch>
          </p:blipFill>
          <p:spPr bwMode="auto">
            <a:xfrm>
              <a:off x="7291100" y="2604273"/>
              <a:ext cx="1266211" cy="1136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Pfeil nach rechts 7"/>
            <p:cNvSpPr/>
            <p:nvPr/>
          </p:nvSpPr>
          <p:spPr>
            <a:xfrm>
              <a:off x="6650966" y="2573600"/>
              <a:ext cx="499999" cy="26033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DE"/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6805699" y="4227347"/>
            <a:ext cx="2055880" cy="1404789"/>
            <a:chOff x="6883333" y="4648200"/>
            <a:chExt cx="2055880" cy="1404789"/>
          </a:xfrm>
        </p:grpSpPr>
        <p:sp>
          <p:nvSpPr>
            <p:cNvPr id="10" name="Pfeil nach rechts 9"/>
            <p:cNvSpPr/>
            <p:nvPr/>
          </p:nvSpPr>
          <p:spPr bwMode="auto">
            <a:xfrm>
              <a:off x="6883333" y="5210965"/>
              <a:ext cx="467094" cy="2619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DE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8312">
              <a:off x="7149550" y="4648200"/>
              <a:ext cx="1789663" cy="1404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30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1"/>
          </p:nvPr>
        </p:nvSpPr>
        <p:spPr>
          <a:xfrm>
            <a:off x="470519" y="1297555"/>
            <a:ext cx="5242246" cy="5290195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de-DE" b="1" dirty="0" smtClean="0"/>
              <a:t>V. a. konstitutionelle Mutation </a:t>
            </a:r>
            <a:r>
              <a:rPr lang="de-DE" sz="2400" b="1" dirty="0" smtClean="0"/>
              <a:t>		                  </a:t>
            </a:r>
            <a:r>
              <a:rPr lang="de-DE" dirty="0" smtClean="0"/>
              <a:t>heterozygot erscheinende Mutationen	          bestimmte Gene (z.B. </a:t>
            </a:r>
            <a:r>
              <a:rPr lang="de-DE" i="1" dirty="0" smtClean="0"/>
              <a:t>BRCA1/2</a:t>
            </a:r>
            <a:r>
              <a:rPr lang="de-DE" dirty="0" smtClean="0"/>
              <a:t>)</a:t>
            </a:r>
          </a:p>
          <a:p>
            <a:pPr>
              <a:spcBef>
                <a:spcPts val="3000"/>
              </a:spcBef>
            </a:pPr>
            <a:r>
              <a:rPr lang="de-DE" b="1" dirty="0"/>
              <a:t>Mikrosatelliten-Instabilität</a:t>
            </a:r>
            <a:r>
              <a:rPr lang="de-DE" sz="2400" b="1" dirty="0" smtClean="0"/>
              <a:t> 			  </a:t>
            </a:r>
            <a:r>
              <a:rPr lang="de-DE" dirty="0" smtClean="0"/>
              <a:t>Hinweis Lynch-Syndrom</a:t>
            </a:r>
            <a:endParaRPr lang="de-DE" dirty="0"/>
          </a:p>
          <a:p>
            <a:pPr>
              <a:spcBef>
                <a:spcPts val="3000"/>
              </a:spcBef>
            </a:pPr>
            <a:r>
              <a:rPr lang="de-DE" b="1" dirty="0"/>
              <a:t>Hypermutierte Tumore </a:t>
            </a:r>
            <a:r>
              <a:rPr lang="de-DE" sz="2400" b="1" dirty="0" smtClean="0"/>
              <a:t>				      </a:t>
            </a:r>
            <a:r>
              <a:rPr lang="de-DE" dirty="0" smtClean="0"/>
              <a:t>Hinweis DNA-Reparaturdefekt 			           (Lynch</a:t>
            </a:r>
            <a:r>
              <a:rPr lang="de-DE" dirty="0"/>
              <a:t>, </a:t>
            </a:r>
            <a:r>
              <a:rPr lang="de-DE" dirty="0" smtClean="0"/>
              <a:t>CMMRD, MAP</a:t>
            </a:r>
            <a:r>
              <a:rPr lang="de-DE" dirty="0"/>
              <a:t>, </a:t>
            </a:r>
            <a:r>
              <a:rPr lang="de-DE" dirty="0" smtClean="0"/>
              <a:t>PPAP)</a:t>
            </a:r>
            <a:endParaRPr lang="de-DE" dirty="0"/>
          </a:p>
          <a:p>
            <a:pPr>
              <a:spcBef>
                <a:spcPts val="3000"/>
              </a:spcBef>
            </a:pPr>
            <a:r>
              <a:rPr lang="de-DE" b="1" dirty="0" smtClean="0"/>
              <a:t>Spezifische </a:t>
            </a:r>
            <a:r>
              <a:rPr lang="de-DE" b="1" dirty="0"/>
              <a:t>Signaturen </a:t>
            </a:r>
            <a:r>
              <a:rPr lang="de-DE" sz="2400" b="1" dirty="0" smtClean="0"/>
              <a:t>				             </a:t>
            </a:r>
            <a:r>
              <a:rPr lang="de-DE" dirty="0" smtClean="0"/>
              <a:t>z.B</a:t>
            </a:r>
            <a:r>
              <a:rPr lang="de-DE" dirty="0"/>
              <a:t>. Signatur 30 bei </a:t>
            </a:r>
            <a:r>
              <a:rPr lang="de-DE" dirty="0" smtClean="0"/>
              <a:t>NTHL1 (NAP)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238557"/>
            <a:ext cx="6147041" cy="534570"/>
          </a:xfrm>
        </p:spPr>
        <p:txBody>
          <a:bodyPr/>
          <a:lstStyle/>
          <a:p>
            <a:r>
              <a:rPr lang="de-DE" sz="2400" dirty="0" smtClean="0"/>
              <a:t>6. Spezielle </a:t>
            </a:r>
            <a:r>
              <a:rPr lang="de-DE" sz="2400" dirty="0"/>
              <a:t>molekulare Tumor-Befunde</a:t>
            </a:r>
          </a:p>
          <a:p>
            <a:endParaRPr lang="de-DE" dirty="0"/>
          </a:p>
        </p:txBody>
      </p:sp>
      <p:pic>
        <p:nvPicPr>
          <p:cNvPr id="10242" name="Picture 2" descr="Validation of Mutation by Sanger Sequencing. |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741" y="1145930"/>
            <a:ext cx="1786165" cy="126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alidation of Mutation by Sanger Sequencing. | Download Scientific Diagr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2" t="9774" r="18014" b="51808"/>
          <a:stretch/>
        </p:blipFill>
        <p:spPr bwMode="auto">
          <a:xfrm>
            <a:off x="7788965" y="1044221"/>
            <a:ext cx="1010093" cy="152060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ikrosatelliteninstabilität | SpringerLin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8" t="34686" b="37286"/>
          <a:stretch/>
        </p:blipFill>
        <p:spPr bwMode="auto">
          <a:xfrm>
            <a:off x="4738973" y="2694220"/>
            <a:ext cx="1962540" cy="108068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5" t="51485" r="1" b="31442"/>
          <a:stretch/>
        </p:blipFill>
        <p:spPr bwMode="auto">
          <a:xfrm>
            <a:off x="5487991" y="5349367"/>
            <a:ext cx="2968049" cy="8655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50" name="Picture 10" descr="Immunotherapy for Colorectal Cance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1" t="16218" r="8420" b="7845"/>
          <a:stretch/>
        </p:blipFill>
        <p:spPr bwMode="auto">
          <a:xfrm>
            <a:off x="6956763" y="3681688"/>
            <a:ext cx="1845531" cy="128063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07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sz="2400" dirty="0" smtClean="0"/>
              <a:t>Wann ist eine Mutation im Tumor wahrscheinlich eine Keimbahn-Mutation?</a:t>
            </a:r>
            <a:endParaRPr lang="de-DE" sz="2400" dirty="0"/>
          </a:p>
        </p:txBody>
      </p:sp>
      <p:grpSp>
        <p:nvGrpSpPr>
          <p:cNvPr id="23" name="Gruppieren 22"/>
          <p:cNvGrpSpPr/>
          <p:nvPr/>
        </p:nvGrpSpPr>
        <p:grpSpPr>
          <a:xfrm>
            <a:off x="282142" y="910285"/>
            <a:ext cx="8637570" cy="5468969"/>
            <a:chOff x="282142" y="910285"/>
            <a:chExt cx="8637570" cy="546896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24" t="24215" r="34569" b="12797"/>
            <a:stretch/>
          </p:blipFill>
          <p:spPr bwMode="auto">
            <a:xfrm>
              <a:off x="4713889" y="910285"/>
              <a:ext cx="4205823" cy="5190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39" t="12471" r="7836" b="25439"/>
            <a:stretch/>
          </p:blipFill>
          <p:spPr bwMode="auto">
            <a:xfrm>
              <a:off x="377237" y="3903260"/>
              <a:ext cx="4336652" cy="21660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Textfeld 6"/>
            <p:cNvSpPr txBox="1"/>
            <p:nvPr/>
          </p:nvSpPr>
          <p:spPr>
            <a:xfrm>
              <a:off x="282142" y="6102255"/>
              <a:ext cx="33032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err="1" smtClean="0"/>
                <a:t>Mandelker</a:t>
              </a:r>
              <a:r>
                <a:rPr lang="de-DE" sz="1200" b="1" dirty="0" smtClean="0"/>
                <a:t>  et al., </a:t>
              </a:r>
              <a:r>
                <a:rPr lang="de-DE" sz="1200" b="1" dirty="0" err="1"/>
                <a:t>Annals</a:t>
              </a:r>
              <a:r>
                <a:rPr lang="de-DE" sz="1200" b="1" dirty="0"/>
                <a:t> </a:t>
              </a:r>
              <a:r>
                <a:rPr lang="de-DE" sz="1200" b="1" dirty="0" err="1"/>
                <a:t>of</a:t>
              </a:r>
              <a:r>
                <a:rPr lang="de-DE" sz="1200" b="1" dirty="0"/>
                <a:t> </a:t>
              </a:r>
              <a:r>
                <a:rPr lang="de-DE" sz="1200" b="1" dirty="0" err="1"/>
                <a:t>Oncology</a:t>
              </a:r>
              <a:r>
                <a:rPr lang="de-DE" sz="1200" b="1" dirty="0"/>
                <a:t> </a:t>
              </a:r>
              <a:r>
                <a:rPr lang="de-DE" sz="1200" b="1" dirty="0" smtClean="0"/>
                <a:t>2019</a:t>
              </a:r>
              <a:endParaRPr lang="de-DE" sz="1200" b="1" dirty="0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3184852" y="1470664"/>
              <a:ext cx="736099" cy="369332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TP53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3840993" y="1937616"/>
              <a:ext cx="659155" cy="369332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APC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2867556" y="1937616"/>
              <a:ext cx="800219" cy="369332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PTEN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3179726" y="3207997"/>
              <a:ext cx="1146468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BRCA1/2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2520532" y="2704119"/>
              <a:ext cx="1005403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MUTYH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2395018" y="1468619"/>
              <a:ext cx="620683" cy="369332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NF1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829992" y="1937616"/>
              <a:ext cx="872868" cy="369332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STK11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1435574" y="1468619"/>
              <a:ext cx="813043" cy="369332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CDH1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1612027" y="2704119"/>
              <a:ext cx="736099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MMR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2116819" y="3207997"/>
              <a:ext cx="885692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PALB2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634915" y="2704119"/>
              <a:ext cx="787395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chemeClr val="bg1"/>
                  </a:solidFill>
                </a:rPr>
                <a:t>SDHx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802388" y="3211572"/>
              <a:ext cx="1095172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RAD51C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81638" y="1946059"/>
              <a:ext cx="1133644" cy="369332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BMPR1A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Gerade Verbindung mit Pfeil 10"/>
            <p:cNvCxnSpPr/>
            <p:nvPr/>
          </p:nvCxnSpPr>
          <p:spPr>
            <a:xfrm flipV="1">
              <a:off x="4063042" y="1073426"/>
              <a:ext cx="858815" cy="5819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/>
            <p:cNvCxnSpPr/>
            <p:nvPr/>
          </p:nvCxnSpPr>
          <p:spPr>
            <a:xfrm flipV="1">
              <a:off x="4624025" y="1160890"/>
              <a:ext cx="297832" cy="8984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/>
            <p:cNvCxnSpPr/>
            <p:nvPr/>
          </p:nvCxnSpPr>
          <p:spPr>
            <a:xfrm flipV="1">
              <a:off x="4326194" y="1946059"/>
              <a:ext cx="532053" cy="132987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/>
            <p:cNvSpPr txBox="1"/>
            <p:nvPr/>
          </p:nvSpPr>
          <p:spPr>
            <a:xfrm>
              <a:off x="3693516" y="2704119"/>
              <a:ext cx="954107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CHEK2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65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sz="2400" dirty="0" smtClean="0"/>
              <a:t>Wann ist eine Mutation im Tumor wahrscheinlich eine Keimbahn-Mutation?</a:t>
            </a:r>
            <a:endParaRPr lang="de-DE" sz="2400" dirty="0"/>
          </a:p>
        </p:txBody>
      </p:sp>
      <p:grpSp>
        <p:nvGrpSpPr>
          <p:cNvPr id="23" name="Gruppieren 22"/>
          <p:cNvGrpSpPr/>
          <p:nvPr/>
        </p:nvGrpSpPr>
        <p:grpSpPr>
          <a:xfrm>
            <a:off x="282142" y="910285"/>
            <a:ext cx="8637570" cy="5468969"/>
            <a:chOff x="282142" y="910285"/>
            <a:chExt cx="8637570" cy="546896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24" t="24215" r="34569" b="12797"/>
            <a:stretch/>
          </p:blipFill>
          <p:spPr bwMode="auto">
            <a:xfrm>
              <a:off x="4713889" y="910285"/>
              <a:ext cx="4205823" cy="5190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39" t="12471" r="7836" b="25439"/>
            <a:stretch/>
          </p:blipFill>
          <p:spPr bwMode="auto">
            <a:xfrm>
              <a:off x="377237" y="3903260"/>
              <a:ext cx="4336652" cy="21660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Textfeld 6"/>
            <p:cNvSpPr txBox="1"/>
            <p:nvPr/>
          </p:nvSpPr>
          <p:spPr>
            <a:xfrm>
              <a:off x="282142" y="6102255"/>
              <a:ext cx="33032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err="1" smtClean="0"/>
                <a:t>Mandelker</a:t>
              </a:r>
              <a:r>
                <a:rPr lang="de-DE" sz="1200" b="1" dirty="0" smtClean="0"/>
                <a:t>  et al., </a:t>
              </a:r>
              <a:r>
                <a:rPr lang="de-DE" sz="1200" b="1" dirty="0" err="1"/>
                <a:t>Annals</a:t>
              </a:r>
              <a:r>
                <a:rPr lang="de-DE" sz="1200" b="1" dirty="0"/>
                <a:t> </a:t>
              </a:r>
              <a:r>
                <a:rPr lang="de-DE" sz="1200" b="1" dirty="0" err="1"/>
                <a:t>of</a:t>
              </a:r>
              <a:r>
                <a:rPr lang="de-DE" sz="1200" b="1" dirty="0"/>
                <a:t> </a:t>
              </a:r>
              <a:r>
                <a:rPr lang="de-DE" sz="1200" b="1" dirty="0" err="1"/>
                <a:t>Oncology</a:t>
              </a:r>
              <a:r>
                <a:rPr lang="de-DE" sz="1200" b="1" dirty="0"/>
                <a:t> </a:t>
              </a:r>
              <a:r>
                <a:rPr lang="de-DE" sz="1200" b="1" dirty="0" smtClean="0"/>
                <a:t>2019</a:t>
              </a:r>
              <a:endParaRPr lang="de-DE" sz="1200" b="1" dirty="0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3184852" y="1470664"/>
              <a:ext cx="736099" cy="369332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TP53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3840993" y="1937616"/>
              <a:ext cx="659155" cy="369332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APC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2867556" y="1937616"/>
              <a:ext cx="800219" cy="369332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PTEN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3179726" y="3207997"/>
              <a:ext cx="1146468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BRCA1/2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2520532" y="2704119"/>
              <a:ext cx="1005403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MUTYH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2395018" y="1468619"/>
              <a:ext cx="620683" cy="369332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NF1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829992" y="1937616"/>
              <a:ext cx="872868" cy="369332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STK11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1435574" y="1468619"/>
              <a:ext cx="813043" cy="369332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CDH1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1612027" y="2704119"/>
              <a:ext cx="736099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MMR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2116819" y="3207997"/>
              <a:ext cx="885692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PALB2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634915" y="2704119"/>
              <a:ext cx="787395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chemeClr val="bg1"/>
                  </a:solidFill>
                </a:rPr>
                <a:t>SDHx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802388" y="3211572"/>
              <a:ext cx="1095172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RAD51C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81638" y="1946059"/>
              <a:ext cx="1133644" cy="369332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BMPR1A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Gerade Verbindung mit Pfeil 10"/>
            <p:cNvCxnSpPr/>
            <p:nvPr/>
          </p:nvCxnSpPr>
          <p:spPr>
            <a:xfrm flipV="1">
              <a:off x="4063042" y="1073426"/>
              <a:ext cx="858815" cy="5819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/>
            <p:cNvCxnSpPr/>
            <p:nvPr/>
          </p:nvCxnSpPr>
          <p:spPr>
            <a:xfrm flipV="1">
              <a:off x="4624025" y="1160890"/>
              <a:ext cx="297832" cy="8984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/>
            <p:cNvCxnSpPr/>
            <p:nvPr/>
          </p:nvCxnSpPr>
          <p:spPr>
            <a:xfrm flipV="1">
              <a:off x="4326194" y="1946059"/>
              <a:ext cx="532053" cy="132987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/>
            <p:cNvSpPr txBox="1"/>
            <p:nvPr/>
          </p:nvSpPr>
          <p:spPr>
            <a:xfrm>
              <a:off x="3693516" y="2704119"/>
              <a:ext cx="954107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CHEK2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pic>
        <p:nvPicPr>
          <p:cNvPr id="28" name="Grafik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930" y="1420194"/>
            <a:ext cx="6956139" cy="40176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483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235354"/>
            <a:ext cx="5992977" cy="692684"/>
          </a:xfrm>
        </p:spPr>
        <p:txBody>
          <a:bodyPr/>
          <a:lstStyle/>
          <a:p>
            <a:r>
              <a:rPr lang="de-DE" sz="2400" dirty="0" smtClean="0"/>
              <a:t>6. Spezielle </a:t>
            </a:r>
            <a:r>
              <a:rPr lang="de-DE" sz="2400" dirty="0"/>
              <a:t>molekulare Tumor-Befunde</a:t>
            </a:r>
          </a:p>
          <a:p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2" t="5330" b="20417"/>
          <a:stretch/>
        </p:blipFill>
        <p:spPr bwMode="auto">
          <a:xfrm>
            <a:off x="5220619" y="2262587"/>
            <a:ext cx="3405793" cy="402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159710" y="5899058"/>
            <a:ext cx="3297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de-DE" sz="1600" b="1" dirty="0" err="1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Grolleman</a:t>
            </a:r>
            <a:r>
              <a:rPr lang="de-DE" sz="160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et al. , </a:t>
            </a:r>
            <a:r>
              <a:rPr lang="de-DE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Cancer </a:t>
            </a:r>
            <a:r>
              <a:rPr lang="de-DE" sz="16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cell</a:t>
            </a:r>
            <a:r>
              <a:rPr lang="de-DE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2019</a:t>
            </a:r>
            <a:endParaRPr lang="de-DE" sz="1600" b="1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54472" y="1461129"/>
            <a:ext cx="8071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de-DE" b="1" dirty="0" smtClean="0">
                <a:solidFill>
                  <a:srgbClr val="00589A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Erfassung </a:t>
            </a:r>
            <a:r>
              <a:rPr lang="de-DE" b="1" dirty="0">
                <a:solidFill>
                  <a:srgbClr val="00589A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des </a:t>
            </a:r>
            <a:r>
              <a:rPr lang="de-DE" b="1" dirty="0" smtClean="0">
                <a:solidFill>
                  <a:srgbClr val="00589A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NTHL1-assoziierten Tumorspektrums </a:t>
            </a:r>
            <a:r>
              <a:rPr lang="de-DE" b="1" dirty="0">
                <a:solidFill>
                  <a:srgbClr val="00589A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 </a:t>
            </a:r>
            <a:r>
              <a:rPr lang="de-DE" b="1" dirty="0" smtClean="0">
                <a:solidFill>
                  <a:srgbClr val="00589A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Patienten mit </a:t>
            </a:r>
            <a:r>
              <a:rPr lang="de-DE" b="1" dirty="0" err="1" smtClean="0">
                <a:solidFill>
                  <a:srgbClr val="00589A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biallelen</a:t>
            </a:r>
            <a:r>
              <a:rPr lang="de-DE" b="1" dirty="0" smtClean="0">
                <a:solidFill>
                  <a:srgbClr val="00589A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Keimbahn-Mutationen </a:t>
            </a:r>
            <a:r>
              <a:rPr lang="de-DE" b="1" dirty="0">
                <a:solidFill>
                  <a:srgbClr val="00589A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 NTHL1 </a:t>
            </a:r>
            <a:r>
              <a:rPr lang="de-DE" b="1" dirty="0" smtClean="0">
                <a:solidFill>
                  <a:srgbClr val="00589A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durch Bestimmung der Mutations-Signaturen</a:t>
            </a:r>
            <a:endParaRPr lang="de-DE" b="1" dirty="0">
              <a:solidFill>
                <a:srgbClr val="00589A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6" r="46780" b="24950"/>
          <a:stretch/>
        </p:blipFill>
        <p:spPr bwMode="auto">
          <a:xfrm>
            <a:off x="552082" y="2270521"/>
            <a:ext cx="4503040" cy="358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5243544" y="4969692"/>
            <a:ext cx="541421" cy="397043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MS PGothic" panose="020B0600070205080204" pitchFamily="34" charset="-128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802938" y="968235"/>
            <a:ext cx="558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/>
              <a:t>NTHL1-assoziiertes-Tumorsyndrom</a:t>
            </a:r>
            <a:endParaRPr lang="de-DE" sz="2400" b="1" dirty="0"/>
          </a:p>
        </p:txBody>
      </p:sp>
      <p:pic>
        <p:nvPicPr>
          <p:cNvPr id="10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16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195817"/>
            <a:ext cx="8132328" cy="86883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2200" dirty="0" smtClean="0"/>
              <a:t>Klinische Kriterien V.a. erblichen Brust- und Eierstockkrebs (Voraussetzung für genetische Diagnostik)</a:t>
            </a:r>
            <a:endParaRPr lang="de-DE" sz="2200" dirty="0"/>
          </a:p>
        </p:txBody>
      </p:sp>
      <p:graphicFrame>
        <p:nvGraphicFramePr>
          <p:cNvPr id="4" name="Group 10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6588227"/>
              </p:ext>
            </p:extLst>
          </p:nvPr>
        </p:nvGraphicFramePr>
        <p:xfrm>
          <a:off x="971550" y="1354973"/>
          <a:ext cx="7200900" cy="4329834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4176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189">
                <a:tc>
                  <a:txBody>
                    <a:bodyPr/>
                    <a:lstStyle>
                      <a:lvl1pPr marL="2174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84613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5573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20812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690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3148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605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4062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519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217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Klinisches Kriterium</a:t>
                      </a:r>
                      <a:endParaRPr kumimoji="0" lang="de-DE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4800" marR="64800" marT="32404" marB="32404" anchor="ctr" horzOverflow="overflow"/>
                </a:tc>
                <a:tc>
                  <a:txBody>
                    <a:bodyPr/>
                    <a:lstStyle>
                      <a:lvl1pPr marL="2174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84613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5573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20812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690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3148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605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4062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519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217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Mutationsdetektionsrate</a:t>
                      </a:r>
                      <a:endParaRPr kumimoji="0" lang="de-DE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4800" marR="64800" marT="32404" marB="32404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430">
                <a:tc>
                  <a:txBody>
                    <a:bodyPr/>
                    <a:lstStyle>
                      <a:lvl1pPr marL="2174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84613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5573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20812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690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3148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605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4062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519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217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2x OVCA</a:t>
                      </a:r>
                      <a:endParaRPr kumimoji="0" lang="de-DE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4800" marR="64800" marT="32404" marB="32404" anchor="ctr" horzOverflow="overflow"/>
                </a:tc>
                <a:tc>
                  <a:txBody>
                    <a:bodyPr/>
                    <a:lstStyle>
                      <a:lvl1pPr marL="2174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84613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5573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20812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690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3148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605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4062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519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217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66 %</a:t>
                      </a:r>
                      <a:endParaRPr kumimoji="0" lang="de-DE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4800" marR="64800" marT="32404" marB="32404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057">
                <a:tc>
                  <a:txBody>
                    <a:bodyPr/>
                    <a:lstStyle>
                      <a:lvl1pPr marL="2174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84613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5573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20812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690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3148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605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4062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519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217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1x BRCA und 1x OVCA</a:t>
                      </a:r>
                      <a:endParaRPr kumimoji="0" lang="de-DE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4800" marR="64800" marT="32404" marB="32404" anchor="ctr" horzOverflow="overflow"/>
                </a:tc>
                <a:tc>
                  <a:txBody>
                    <a:bodyPr/>
                    <a:lstStyle>
                      <a:lvl1pPr marL="2174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84613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5573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20812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690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3148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605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4062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519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217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48 %</a:t>
                      </a:r>
                      <a:endParaRPr kumimoji="0" lang="de-DE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4800" marR="64800" marT="32404" marB="32404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430">
                <a:tc>
                  <a:txBody>
                    <a:bodyPr/>
                    <a:lstStyle>
                      <a:lvl1pPr marL="2174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84613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5573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20812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690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3148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605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4062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519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217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3x BRCA (1x &lt; 51 Jahren)</a:t>
                      </a:r>
                      <a:endParaRPr kumimoji="0" lang="de-DE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4800" marR="64800" marT="32404" marB="32404" anchor="ctr" horzOverflow="overflow"/>
                </a:tc>
                <a:tc>
                  <a:txBody>
                    <a:bodyPr/>
                    <a:lstStyle>
                      <a:lvl1pPr marL="2174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84613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5573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20812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690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3148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605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4062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519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217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40 %</a:t>
                      </a:r>
                      <a:endParaRPr kumimoji="0" lang="de-DE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4800" marR="64800" marT="32404" marB="32404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683">
                <a:tc>
                  <a:txBody>
                    <a:bodyPr/>
                    <a:lstStyle>
                      <a:lvl1pPr marL="2174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84613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5573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20812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690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3148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605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4062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519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217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1x ♀BRCA und 1x ♂BRCA</a:t>
                      </a:r>
                      <a:endParaRPr kumimoji="0" lang="de-DE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4800" marR="64800" marT="32404" marB="32404" anchor="ctr" horzOverflow="overflow"/>
                </a:tc>
                <a:tc>
                  <a:txBody>
                    <a:bodyPr/>
                    <a:lstStyle>
                      <a:lvl1pPr marL="2174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84613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5573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20812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690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3148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605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4062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519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217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40 %</a:t>
                      </a:r>
                      <a:endParaRPr kumimoji="0" lang="de-DE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4800" marR="64800" marT="32404" marB="32404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057">
                <a:tc>
                  <a:txBody>
                    <a:bodyPr/>
                    <a:lstStyle>
                      <a:lvl1pPr marL="2174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84613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5573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20812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690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3148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605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4062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519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217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2x BRCA &lt; 51 Jahren</a:t>
                      </a:r>
                      <a:endParaRPr kumimoji="0" lang="de-DE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4800" marR="64800" marT="32404" marB="32404" anchor="ctr" horzOverflow="overflow"/>
                </a:tc>
                <a:tc>
                  <a:txBody>
                    <a:bodyPr/>
                    <a:lstStyle>
                      <a:lvl1pPr marL="2174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84613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5573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20812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690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3148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605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4062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519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217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34 %</a:t>
                      </a:r>
                      <a:endParaRPr kumimoji="0" lang="de-DE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4800" marR="64800" marT="32404" marB="32404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683">
                <a:tc>
                  <a:txBody>
                    <a:bodyPr/>
                    <a:lstStyle>
                      <a:lvl1pPr marL="2174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84613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5573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20812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690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3148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605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4062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519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217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Mindestens 3x BRCA</a:t>
                      </a:r>
                      <a:endParaRPr kumimoji="0" lang="de-DE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4800" marR="64800" marT="32404" marB="32404" anchor="ctr" horzOverflow="overflow"/>
                </a:tc>
                <a:tc>
                  <a:txBody>
                    <a:bodyPr/>
                    <a:lstStyle>
                      <a:lvl1pPr marL="2174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84613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5573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20812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690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3148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605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4062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519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217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30 %</a:t>
                      </a:r>
                      <a:endParaRPr kumimoji="0" lang="de-DE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4800" marR="64800" marT="32404" marB="32404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2309">
                <a:tc>
                  <a:txBody>
                    <a:bodyPr/>
                    <a:lstStyle>
                      <a:lvl1pPr marL="2174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84613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5573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20812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690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3148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605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4062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519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217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1x bilateraler BRCA (&lt; 51 Jahren)</a:t>
                      </a:r>
                      <a:endParaRPr kumimoji="0" lang="de-DE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4800" marR="64800" marT="32404" marB="32404" anchor="ctr" horzOverflow="overflow"/>
                </a:tc>
                <a:tc>
                  <a:txBody>
                    <a:bodyPr/>
                    <a:lstStyle>
                      <a:lvl1pPr marL="2174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84613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5573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20812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690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3148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605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4062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519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217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29 %</a:t>
                      </a:r>
                      <a:endParaRPr kumimoji="0" lang="de-DE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4800" marR="64800" marT="32404" marB="32404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189">
                <a:tc>
                  <a:txBody>
                    <a:bodyPr/>
                    <a:lstStyle>
                      <a:lvl1pPr marL="2174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84613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5573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20812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690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3148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605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4062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519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217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2x BRCA (1x &lt; 51 Jahren)</a:t>
                      </a:r>
                      <a:endParaRPr kumimoji="0" lang="de-DE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4800" marR="64800" marT="32404" marB="32404" anchor="ctr" horzOverflow="overflow"/>
                </a:tc>
                <a:tc>
                  <a:txBody>
                    <a:bodyPr/>
                    <a:lstStyle>
                      <a:lvl1pPr marL="2174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84613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5573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20812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690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3148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605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4062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519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217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19 %</a:t>
                      </a:r>
                      <a:endParaRPr kumimoji="0" lang="de-DE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4800" marR="64800" marT="32404" marB="32404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935">
                <a:tc>
                  <a:txBody>
                    <a:bodyPr/>
                    <a:lstStyle>
                      <a:lvl1pPr marL="2174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84613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5573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20812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690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3148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605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4062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519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217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1x BRCA &lt; 36 Jahren</a:t>
                      </a:r>
                      <a:endParaRPr kumimoji="0" lang="de-DE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4800" marR="64800" marT="32404" marB="32404" anchor="ctr" horzOverflow="overflow"/>
                </a:tc>
                <a:tc>
                  <a:txBody>
                    <a:bodyPr/>
                    <a:lstStyle>
                      <a:lvl1pPr marL="21748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84613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5573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20812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690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3148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605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4062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5196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217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10 %</a:t>
                      </a:r>
                      <a:endParaRPr kumimoji="0" lang="de-DE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4800" marR="64800" marT="32404" marB="32404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936">
                <a:tc>
                  <a:txBody>
                    <a:bodyPr/>
                    <a:lstStyle/>
                    <a:p>
                      <a:pPr marL="217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1x BRCA </a:t>
                      </a:r>
                      <a:r>
                        <a:rPr kumimoji="0" lang="de-DE" alt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triple</a:t>
                      </a:r>
                      <a:r>
                        <a:rPr kumimoji="0" lang="de-DE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-negativ *</a:t>
                      </a:r>
                    </a:p>
                  </a:txBody>
                  <a:tcPr marL="64800" marR="64800" marT="32404" marB="32404" anchor="ctr" horzOverflow="overflow"/>
                </a:tc>
                <a:tc>
                  <a:txBody>
                    <a:bodyPr/>
                    <a:lstStyle/>
                    <a:p>
                      <a:pPr marL="217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&gt;10%</a:t>
                      </a:r>
                    </a:p>
                  </a:txBody>
                  <a:tcPr marL="64800" marR="64800" marT="32404" marB="32404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936">
                <a:tc>
                  <a:txBody>
                    <a:bodyPr/>
                    <a:lstStyle/>
                    <a:p>
                      <a:pPr marL="217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1x OVCA *</a:t>
                      </a:r>
                    </a:p>
                  </a:txBody>
                  <a:tcPr marL="64800" marR="64800" marT="32404" marB="32404" anchor="ctr" horzOverflow="overflow"/>
                </a:tc>
                <a:tc>
                  <a:txBody>
                    <a:bodyPr/>
                    <a:lstStyle/>
                    <a:p>
                      <a:pPr marL="217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&gt;10%</a:t>
                      </a:r>
                    </a:p>
                  </a:txBody>
                  <a:tcPr marL="64800" marR="64800" marT="32404" marB="32404" anchor="ctr" horzOverflow="overflow"/>
                </a:tc>
                <a:extLst>
                  <a:ext uri="{0D108BD9-81ED-4DB2-BD59-A6C34878D82A}">
                    <a16:rowId xmlns:a16="http://schemas.microsoft.com/office/drawing/2014/main" val="3559082204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888521" y="5684807"/>
            <a:ext cx="240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* </a:t>
            </a:r>
            <a:r>
              <a:rPr lang="de-DE" sz="1400" dirty="0" smtClean="0"/>
              <a:t>Spezielle Selektivverträge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29998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845493"/>
            <a:ext cx="3786984" cy="54259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feld 6"/>
          <p:cNvSpPr txBox="1">
            <a:spLocks noChangeArrowheads="1"/>
          </p:cNvSpPr>
          <p:nvPr/>
        </p:nvSpPr>
        <p:spPr bwMode="auto">
          <a:xfrm>
            <a:off x="5868193" y="3156910"/>
            <a:ext cx="2468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/>
              <a:t>Erblicher Brustkrebs</a:t>
            </a:r>
          </a:p>
        </p:txBody>
      </p:sp>
      <p:sp>
        <p:nvSpPr>
          <p:cNvPr id="10" name="Titel 1"/>
          <p:cNvSpPr txBox="1">
            <a:spLocks/>
          </p:cNvSpPr>
          <p:nvPr/>
        </p:nvSpPr>
        <p:spPr bwMode="auto">
          <a:xfrm>
            <a:off x="323850" y="4228"/>
            <a:ext cx="67786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6398"/>
                </a:solidFill>
                <a:latin typeface="Arial" pitchFamily="34" charset="0"/>
                <a:ea typeface="+mj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de-DE" altLang="de-DE" dirty="0" smtClean="0">
                <a:cs typeface="Arial" panose="020B0604020202020204" pitchFamily="34" charset="0"/>
              </a:rPr>
              <a:t>Klinische Kriterien: Checklisten / Fragebögen</a:t>
            </a:r>
          </a:p>
        </p:txBody>
      </p:sp>
      <p:pic>
        <p:nvPicPr>
          <p:cNvPr id="11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66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45853" y="312988"/>
            <a:ext cx="8287608" cy="692684"/>
          </a:xfrm>
        </p:spPr>
        <p:txBody>
          <a:bodyPr/>
          <a:lstStyle/>
          <a:p>
            <a:r>
              <a:rPr lang="de-DE" sz="2400" dirty="0" smtClean="0"/>
              <a:t>Konsensus-Gene Erblicher Brust- (und Eierstock-)krebs</a:t>
            </a:r>
            <a:endParaRPr lang="de-DE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5" t="8755" r="42886" b="5937"/>
          <a:stretch>
            <a:fillRect/>
          </a:stretch>
        </p:blipFill>
        <p:spPr bwMode="auto">
          <a:xfrm>
            <a:off x="768321" y="1227437"/>
            <a:ext cx="38989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6"/>
          <p:cNvSpPr txBox="1">
            <a:spLocks noChangeArrowheads="1"/>
          </p:cNvSpPr>
          <p:nvPr/>
        </p:nvSpPr>
        <p:spPr bwMode="auto">
          <a:xfrm>
            <a:off x="5741988" y="5686457"/>
            <a:ext cx="2471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Meindl et al., MedGen 2015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/>
          <a:srcRect l="52495" t="29237" r="10980" b="30879"/>
          <a:stretch/>
        </p:blipFill>
        <p:spPr bwMode="auto">
          <a:xfrm>
            <a:off x="3707142" y="2423903"/>
            <a:ext cx="4627563" cy="28416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33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500330" y="274638"/>
            <a:ext cx="5969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6398"/>
                </a:solidFill>
                <a:latin typeface="Arial" pitchFamily="34" charset="0"/>
                <a:ea typeface="+mj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de-DE" altLang="de-DE" dirty="0" smtClean="0">
                <a:cs typeface="Arial" panose="020B0604020202020204" pitchFamily="34" charset="0"/>
              </a:rPr>
              <a:t>Betroffene Gene und Lebenszeitrisiken für Brust- (BC) und Eierstockkrebs (OC)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3" t="19655" r="12248" b="16684"/>
          <a:stretch>
            <a:fillRect/>
          </a:stretch>
        </p:blipFill>
        <p:spPr bwMode="auto">
          <a:xfrm>
            <a:off x="528638" y="1562100"/>
            <a:ext cx="7920037" cy="40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6180138" y="5638800"/>
            <a:ext cx="2471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Meindl et al., MedGen 2015</a:t>
            </a:r>
          </a:p>
        </p:txBody>
      </p:sp>
      <p:sp>
        <p:nvSpPr>
          <p:cNvPr id="8" name="Rechteck 7"/>
          <p:cNvSpPr/>
          <p:nvPr/>
        </p:nvSpPr>
        <p:spPr>
          <a:xfrm>
            <a:off x="585788" y="1562100"/>
            <a:ext cx="7862887" cy="1349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614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 bwMode="auto">
          <a:xfrm>
            <a:off x="323851" y="4228"/>
            <a:ext cx="6981824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6398"/>
                </a:solidFill>
                <a:latin typeface="Arial" pitchFamily="34" charset="0"/>
                <a:ea typeface="+mj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de-DE" altLang="de-DE" dirty="0" smtClean="0">
                <a:cs typeface="Arial" panose="020B0604020202020204" pitchFamily="34" charset="0"/>
              </a:rPr>
              <a:t>Risikoberechnung </a:t>
            </a:r>
            <a:r>
              <a:rPr lang="de-DE" altLang="de-DE" b="0" dirty="0" smtClean="0">
                <a:cs typeface="Arial" panose="020B0604020202020204" pitchFamily="34" charset="0"/>
              </a:rPr>
              <a:t>(BOADICEA / </a:t>
            </a:r>
            <a:r>
              <a:rPr lang="de-DE" altLang="de-DE" b="0" dirty="0" err="1" smtClean="0">
                <a:cs typeface="Arial" panose="020B0604020202020204" pitchFamily="34" charset="0"/>
              </a:rPr>
              <a:t>CanRisk</a:t>
            </a:r>
            <a:r>
              <a:rPr lang="de-DE" altLang="de-DE" b="0" baseline="30000" dirty="0" smtClean="0">
                <a:cs typeface="Arial" panose="020B0604020202020204" pitchFamily="34" charset="0"/>
              </a:rPr>
              <a:t>®</a:t>
            </a:r>
            <a:r>
              <a:rPr lang="de-DE" altLang="de-DE" b="0" dirty="0" smtClean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118430" y="865426"/>
            <a:ext cx="4818539" cy="1831271"/>
          </a:xfrm>
          <a:prstGeom prst="rect">
            <a:avLst/>
          </a:prstGeom>
          <a:solidFill>
            <a:schemeClr val="bg1"/>
          </a:solidFill>
          <a:effectLst>
            <a:outerShdw blurRad="63500" sx="101000" sy="101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b="1" dirty="0" smtClean="0"/>
              <a:t>Brustkrebs-Risiko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700" dirty="0" smtClean="0"/>
              <a:t>zwischen </a:t>
            </a:r>
            <a:r>
              <a:rPr lang="de-DE" sz="1700" dirty="0"/>
              <a:t>dem 21. und 80. Lebensjahr: </a:t>
            </a:r>
            <a:r>
              <a:rPr lang="de-DE" sz="1700" b="1" dirty="0" smtClean="0"/>
              <a:t>27 %</a:t>
            </a:r>
            <a:r>
              <a:rPr lang="de-DE" sz="1700" dirty="0" smtClean="0"/>
              <a:t> </a:t>
            </a:r>
            <a:r>
              <a:rPr lang="de-DE" sz="1500" dirty="0" smtClean="0"/>
              <a:t>(Risiko weibliche Allgemeinbevölkerung: 11,5)</a:t>
            </a:r>
            <a:endParaRPr lang="de-DE" sz="1500" dirty="0"/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700" dirty="0" smtClean="0"/>
              <a:t>in den nächsten 5 Jahren: </a:t>
            </a:r>
            <a:r>
              <a:rPr lang="de-DE" sz="1700" b="1" dirty="0" smtClean="0"/>
              <a:t>0,1 %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700" dirty="0"/>
              <a:t>i</a:t>
            </a:r>
            <a:r>
              <a:rPr lang="de-DE" sz="1700" dirty="0" smtClean="0"/>
              <a:t>n den nächsten 10 Jahren: </a:t>
            </a:r>
            <a:r>
              <a:rPr lang="de-DE" sz="1700" b="1" dirty="0" smtClean="0"/>
              <a:t>0,4 %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700" dirty="0" smtClean="0"/>
              <a:t>zwischen 40.-50. Lebensjahr: </a:t>
            </a:r>
            <a:r>
              <a:rPr lang="de-DE" sz="1700" b="1" dirty="0" smtClean="0">
                <a:solidFill>
                  <a:srgbClr val="C00000"/>
                </a:solidFill>
              </a:rPr>
              <a:t>5,5 %</a:t>
            </a:r>
            <a:endParaRPr lang="de-DE" sz="1700" b="1" dirty="0">
              <a:solidFill>
                <a:srgbClr val="C00000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/>
          <a:srcRect l="28070" t="37613" r="27983" b="5673"/>
          <a:stretch/>
        </p:blipFill>
        <p:spPr>
          <a:xfrm>
            <a:off x="240910" y="2836369"/>
            <a:ext cx="4897752" cy="3555312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438870" y="713304"/>
            <a:ext cx="3494777" cy="1991869"/>
            <a:chOff x="438870" y="713304"/>
            <a:chExt cx="3494777" cy="1991869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5"/>
            <a:srcRect l="19478" t="30199" r="29851" b="18459"/>
            <a:stretch/>
          </p:blipFill>
          <p:spPr>
            <a:xfrm>
              <a:off x="438870" y="713304"/>
              <a:ext cx="3494777" cy="1991869"/>
            </a:xfrm>
            <a:prstGeom prst="rect">
              <a:avLst/>
            </a:prstGeom>
          </p:spPr>
        </p:pic>
        <p:cxnSp>
          <p:nvCxnSpPr>
            <p:cNvPr id="4" name="Gerade Verbindung mit Pfeil 3"/>
            <p:cNvCxnSpPr/>
            <p:nvPr/>
          </p:nvCxnSpPr>
          <p:spPr>
            <a:xfrm flipH="1">
              <a:off x="2052549" y="2473286"/>
              <a:ext cx="604929" cy="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/>
          <a:srcRect l="28246" t="27663" r="35859" b="13782"/>
          <a:stretch/>
        </p:blipFill>
        <p:spPr>
          <a:xfrm>
            <a:off x="5055079" y="2811758"/>
            <a:ext cx="3985403" cy="365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0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 bwMode="auto">
          <a:xfrm>
            <a:off x="323851" y="90488"/>
            <a:ext cx="6981824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6398"/>
                </a:solidFill>
                <a:latin typeface="Arial" pitchFamily="34" charset="0"/>
                <a:ea typeface="+mj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de-DE" altLang="de-DE" dirty="0" smtClean="0">
                <a:cs typeface="Arial" panose="020B0604020202020204" pitchFamily="34" charset="0"/>
              </a:rPr>
              <a:t>Polygener Risiko-Score (PRS)</a:t>
            </a:r>
            <a:endParaRPr lang="de-DE" altLang="de-DE" b="0" dirty="0" smtClean="0">
              <a:cs typeface="Arial" panose="020B0604020202020204" pitchFamily="34" charset="0"/>
            </a:endParaRPr>
          </a:p>
        </p:txBody>
      </p:sp>
      <p:pic>
        <p:nvPicPr>
          <p:cNvPr id="11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575353" y="5467812"/>
            <a:ext cx="613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16,6 %</a:t>
            </a:r>
            <a:r>
              <a:rPr lang="de-DE" dirty="0" smtClean="0"/>
              <a:t> der Bevölkerung haben niedrigere polygene Last</a:t>
            </a:r>
          </a:p>
          <a:p>
            <a:r>
              <a:rPr lang="de-DE" b="1" dirty="0" smtClean="0"/>
              <a:t>83,4 %</a:t>
            </a:r>
            <a:r>
              <a:rPr lang="de-DE" dirty="0" smtClean="0"/>
              <a:t> der Bevölkerung haben eine höhere polygene Last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l="43297" t="31306" r="9562" b="44590"/>
          <a:stretch/>
        </p:blipFill>
        <p:spPr>
          <a:xfrm>
            <a:off x="2042426" y="4002646"/>
            <a:ext cx="4948964" cy="142335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626" y="1019851"/>
            <a:ext cx="4450466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8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312987"/>
            <a:ext cx="6277649" cy="911963"/>
          </a:xfrm>
        </p:spPr>
        <p:txBody>
          <a:bodyPr/>
          <a:lstStyle/>
          <a:p>
            <a:r>
              <a:rPr lang="de-DE" sz="2400" dirty="0"/>
              <a:t>hohes Lebenszeitrisiko für bestimmte Krebsarten</a:t>
            </a: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532" y="1432402"/>
            <a:ext cx="6582494" cy="4656582"/>
          </a:xfrm>
          <a:prstGeom prst="rect">
            <a:avLst/>
          </a:prstGeom>
        </p:spPr>
      </p:pic>
      <p:pic>
        <p:nvPicPr>
          <p:cNvPr id="5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21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27720" t="37257" r="28333" b="4737"/>
          <a:stretch/>
        </p:blipFill>
        <p:spPr>
          <a:xfrm>
            <a:off x="344796" y="3614468"/>
            <a:ext cx="3700469" cy="2747313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 bwMode="auto">
          <a:xfrm>
            <a:off x="323851" y="-21650"/>
            <a:ext cx="6981824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6398"/>
                </a:solidFill>
                <a:latin typeface="Arial" pitchFamily="34" charset="0"/>
                <a:ea typeface="+mj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de-DE" altLang="de-DE" dirty="0" smtClean="0">
                <a:cs typeface="Arial" panose="020B0604020202020204" pitchFamily="34" charset="0"/>
              </a:rPr>
              <a:t>Risikoberechnung </a:t>
            </a:r>
            <a:r>
              <a:rPr lang="de-DE" altLang="de-DE" b="0" dirty="0" smtClean="0">
                <a:cs typeface="Arial" panose="020B0604020202020204" pitchFamily="34" charset="0"/>
              </a:rPr>
              <a:t>(BOADICEA / </a:t>
            </a:r>
            <a:r>
              <a:rPr lang="de-DE" altLang="de-DE" b="0" dirty="0" err="1" smtClean="0">
                <a:cs typeface="Arial" panose="020B0604020202020204" pitchFamily="34" charset="0"/>
              </a:rPr>
              <a:t>CanRisk</a:t>
            </a:r>
            <a:r>
              <a:rPr lang="de-DE" altLang="de-DE" b="0" baseline="30000" dirty="0" smtClean="0">
                <a:cs typeface="Arial" panose="020B0604020202020204" pitchFamily="34" charset="0"/>
              </a:rPr>
              <a:t>®</a:t>
            </a:r>
            <a:r>
              <a:rPr lang="de-DE" altLang="de-DE" b="0" dirty="0" smtClean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/>
          <a:srcRect l="28070" t="34749" r="27983" b="5674"/>
          <a:stretch/>
        </p:blipFill>
        <p:spPr>
          <a:xfrm>
            <a:off x="396553" y="722091"/>
            <a:ext cx="3649236" cy="278279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782011" y="1451410"/>
            <a:ext cx="4818539" cy="1831271"/>
          </a:xfrm>
          <a:prstGeom prst="rect">
            <a:avLst/>
          </a:prstGeom>
          <a:solidFill>
            <a:schemeClr val="bg1"/>
          </a:solidFill>
          <a:effectLst>
            <a:outerShdw blurRad="63500" sx="101000" sy="101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b="1" dirty="0" smtClean="0"/>
              <a:t>Brustkrebs-Risiko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700" dirty="0" smtClean="0"/>
              <a:t>zwischen </a:t>
            </a:r>
            <a:r>
              <a:rPr lang="de-DE" sz="1700" dirty="0"/>
              <a:t>dem 21. und 80. Lebensjahr: </a:t>
            </a:r>
            <a:r>
              <a:rPr lang="de-DE" sz="1700" b="1" dirty="0" smtClean="0"/>
              <a:t>27 %</a:t>
            </a:r>
            <a:r>
              <a:rPr lang="de-DE" sz="1700" dirty="0" smtClean="0"/>
              <a:t> </a:t>
            </a:r>
            <a:r>
              <a:rPr lang="de-DE" sz="1500" dirty="0" smtClean="0"/>
              <a:t>(Risiko weibliche Allgemeinbevölkerung: 11,5)</a:t>
            </a:r>
            <a:endParaRPr lang="de-DE" sz="1500" dirty="0"/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700" dirty="0" smtClean="0"/>
              <a:t>in den nächsten 5 Jahren: </a:t>
            </a:r>
            <a:r>
              <a:rPr lang="de-DE" sz="1700" b="1" dirty="0" smtClean="0"/>
              <a:t>0,1 %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700" dirty="0"/>
              <a:t>i</a:t>
            </a:r>
            <a:r>
              <a:rPr lang="de-DE" sz="1700" dirty="0" smtClean="0"/>
              <a:t>n den nächsten 10 Jahren: </a:t>
            </a:r>
            <a:r>
              <a:rPr lang="de-DE" sz="1700" b="1" dirty="0" smtClean="0"/>
              <a:t>0,4 %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700" dirty="0" smtClean="0"/>
              <a:t>zwischen 40.-50. Lebensjahr: </a:t>
            </a:r>
            <a:r>
              <a:rPr lang="de-DE" sz="1700" b="1" dirty="0" smtClean="0">
                <a:solidFill>
                  <a:srgbClr val="C00000"/>
                </a:solidFill>
              </a:rPr>
              <a:t>5,5 %</a:t>
            </a:r>
            <a:endParaRPr lang="de-DE" sz="1700" b="1" dirty="0">
              <a:solidFill>
                <a:srgbClr val="C0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787758" y="4346848"/>
            <a:ext cx="4818539" cy="1831271"/>
          </a:xfrm>
          <a:prstGeom prst="rect">
            <a:avLst/>
          </a:prstGeom>
          <a:solidFill>
            <a:schemeClr val="bg1"/>
          </a:solidFill>
          <a:effectLst>
            <a:outerShdw blurRad="63500" sx="101000" sy="101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b="1" dirty="0" smtClean="0"/>
              <a:t>Brustkrebs-Risiko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700" dirty="0" smtClean="0"/>
              <a:t>zwischen </a:t>
            </a:r>
            <a:r>
              <a:rPr lang="de-DE" sz="1700" dirty="0"/>
              <a:t>dem 21. und 80. Lebensjahr: </a:t>
            </a:r>
            <a:r>
              <a:rPr lang="de-DE" sz="1700" b="1" dirty="0" smtClean="0"/>
              <a:t>18 %</a:t>
            </a:r>
            <a:r>
              <a:rPr lang="de-DE" sz="1700" dirty="0" smtClean="0"/>
              <a:t> </a:t>
            </a:r>
            <a:r>
              <a:rPr lang="de-DE" sz="1500" dirty="0" smtClean="0"/>
              <a:t>(Risiko weibliche Allgemeinbevölkerung: 11,5)</a:t>
            </a:r>
            <a:endParaRPr lang="de-DE" sz="1500" dirty="0"/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700" dirty="0" smtClean="0"/>
              <a:t>in den nächsten 5 Jahren: </a:t>
            </a:r>
            <a:r>
              <a:rPr lang="de-DE" sz="1700" b="1" dirty="0" smtClean="0"/>
              <a:t>0 %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700" dirty="0"/>
              <a:t>i</a:t>
            </a:r>
            <a:r>
              <a:rPr lang="de-DE" sz="1700" dirty="0" smtClean="0"/>
              <a:t>n den nächsten 10 Jahren: </a:t>
            </a:r>
            <a:r>
              <a:rPr lang="de-DE" sz="1700" b="1" dirty="0" smtClean="0"/>
              <a:t>0,2 %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700" dirty="0" smtClean="0"/>
              <a:t>zwischen 40.-50. Lebensjahr: </a:t>
            </a:r>
            <a:r>
              <a:rPr lang="de-DE" sz="1700" b="1" dirty="0" smtClean="0">
                <a:solidFill>
                  <a:srgbClr val="C00000"/>
                </a:solidFill>
              </a:rPr>
              <a:t>2,9 %</a:t>
            </a:r>
            <a:endParaRPr lang="de-DE" sz="17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 bwMode="auto">
          <a:xfrm>
            <a:off x="323851" y="90488"/>
            <a:ext cx="6981824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6398"/>
                </a:solidFill>
                <a:latin typeface="Arial" pitchFamily="34" charset="0"/>
                <a:ea typeface="+mj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de-DE" altLang="de-DE" dirty="0" smtClean="0">
                <a:cs typeface="Arial" panose="020B0604020202020204" pitchFamily="34" charset="0"/>
              </a:rPr>
              <a:t>Risikoberechnung </a:t>
            </a:r>
            <a:r>
              <a:rPr lang="de-DE" altLang="de-DE" b="0" dirty="0" smtClean="0">
                <a:cs typeface="Arial" panose="020B0604020202020204" pitchFamily="34" charset="0"/>
              </a:rPr>
              <a:t>(BOADICEA / </a:t>
            </a:r>
            <a:r>
              <a:rPr lang="de-DE" altLang="de-DE" b="0" dirty="0" err="1" smtClean="0">
                <a:cs typeface="Arial" panose="020B0604020202020204" pitchFamily="34" charset="0"/>
              </a:rPr>
              <a:t>CanRisk</a:t>
            </a:r>
            <a:r>
              <a:rPr lang="de-DE" altLang="de-DE" b="0" baseline="30000" dirty="0" smtClean="0">
                <a:cs typeface="Arial" panose="020B0604020202020204" pitchFamily="34" charset="0"/>
              </a:rPr>
              <a:t>®</a:t>
            </a:r>
            <a:r>
              <a:rPr lang="de-DE" altLang="de-DE" b="0" dirty="0" smtClean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23070" t="53782" r="33333" b="9727"/>
          <a:stretch/>
        </p:blipFill>
        <p:spPr>
          <a:xfrm>
            <a:off x="459710" y="5355099"/>
            <a:ext cx="3378780" cy="1120657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74746" y="856038"/>
            <a:ext cx="4277783" cy="1646605"/>
          </a:xfrm>
          <a:prstGeom prst="rect">
            <a:avLst/>
          </a:prstGeom>
          <a:solidFill>
            <a:schemeClr val="bg1"/>
          </a:solidFill>
          <a:effectLst>
            <a:outerShdw blurRad="63500" sx="101000" sy="101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Brustkrebs-Risiko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500" dirty="0" smtClean="0"/>
              <a:t>zwischen </a:t>
            </a:r>
            <a:r>
              <a:rPr lang="de-DE" sz="1500" dirty="0"/>
              <a:t>dem </a:t>
            </a:r>
            <a:r>
              <a:rPr lang="de-DE" sz="1500" dirty="0" smtClean="0"/>
              <a:t>39. </a:t>
            </a:r>
            <a:r>
              <a:rPr lang="de-DE" sz="1500" dirty="0"/>
              <a:t>und 80. Lebensjahr: </a:t>
            </a:r>
            <a:r>
              <a:rPr lang="de-DE" sz="1500" b="1" dirty="0" smtClean="0"/>
              <a:t>20 %</a:t>
            </a:r>
            <a:r>
              <a:rPr lang="de-DE" sz="1500" dirty="0" smtClean="0"/>
              <a:t> (Risiko weibliche Allgemeinbevölkerung: 11,5)</a:t>
            </a:r>
            <a:endParaRPr lang="de-DE" sz="1500" dirty="0"/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500" dirty="0" smtClean="0"/>
              <a:t>in den nächsten 5 Jahren: </a:t>
            </a:r>
            <a:r>
              <a:rPr lang="de-DE" sz="1500" b="1" dirty="0" smtClean="0"/>
              <a:t>2 %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500" dirty="0"/>
              <a:t>i</a:t>
            </a:r>
            <a:r>
              <a:rPr lang="de-DE" sz="1500" dirty="0" smtClean="0"/>
              <a:t>n den nächsten 10 Jahren: </a:t>
            </a:r>
            <a:r>
              <a:rPr lang="de-DE" sz="1500" b="1" dirty="0" smtClean="0"/>
              <a:t>4,9 %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500" dirty="0" smtClean="0"/>
              <a:t>zwischen 40.-50. Lebensjahr: </a:t>
            </a:r>
            <a:r>
              <a:rPr lang="de-DE" sz="1500" b="1" dirty="0" smtClean="0">
                <a:solidFill>
                  <a:srgbClr val="C00000"/>
                </a:solidFill>
              </a:rPr>
              <a:t>5,3 %</a:t>
            </a:r>
            <a:endParaRPr lang="de-DE" sz="1500" b="1" dirty="0">
              <a:solidFill>
                <a:srgbClr val="C0000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/>
          <a:srcRect l="28070" t="38493" r="27632" b="4765"/>
          <a:stretch/>
        </p:blipFill>
        <p:spPr>
          <a:xfrm>
            <a:off x="425051" y="2592614"/>
            <a:ext cx="3915188" cy="282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3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 bwMode="auto">
          <a:xfrm>
            <a:off x="323851" y="90488"/>
            <a:ext cx="6981824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6398"/>
                </a:solidFill>
                <a:latin typeface="Arial" pitchFamily="34" charset="0"/>
                <a:ea typeface="+mj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de-DE" altLang="de-DE" dirty="0" smtClean="0">
                <a:cs typeface="Arial" panose="020B0604020202020204" pitchFamily="34" charset="0"/>
              </a:rPr>
              <a:t>Polygener Risiko-Score (PRS)</a:t>
            </a:r>
            <a:endParaRPr lang="de-DE" altLang="de-DE" b="0" dirty="0" smtClean="0">
              <a:cs typeface="Arial" panose="020B0604020202020204" pitchFamily="34" charset="0"/>
            </a:endParaRPr>
          </a:p>
        </p:txBody>
      </p:sp>
      <p:pic>
        <p:nvPicPr>
          <p:cNvPr id="11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575353" y="5467812"/>
            <a:ext cx="613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99,5 %</a:t>
            </a:r>
            <a:r>
              <a:rPr lang="de-DE" dirty="0" smtClean="0"/>
              <a:t> der Bevölkerung haben niedrigere polygene Last</a:t>
            </a:r>
          </a:p>
          <a:p>
            <a:r>
              <a:rPr lang="de-DE" b="1" dirty="0" smtClean="0"/>
              <a:t>0,5 %</a:t>
            </a:r>
            <a:r>
              <a:rPr lang="de-DE" dirty="0" smtClean="0"/>
              <a:t> der Bevölkerung haben eine höhere polygene Last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/>
          <a:srcRect l="43580" t="33461" r="9825" b="45519"/>
          <a:stretch/>
        </p:blipFill>
        <p:spPr>
          <a:xfrm>
            <a:off x="2246111" y="4140680"/>
            <a:ext cx="4793496" cy="121632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3346" y="1098512"/>
            <a:ext cx="4377307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6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 bwMode="auto">
          <a:xfrm>
            <a:off x="323851" y="90488"/>
            <a:ext cx="6981824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6398"/>
                </a:solidFill>
                <a:latin typeface="Arial" pitchFamily="34" charset="0"/>
                <a:ea typeface="+mj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de-DE" altLang="de-DE" dirty="0" smtClean="0">
                <a:cs typeface="Arial" panose="020B0604020202020204" pitchFamily="34" charset="0"/>
              </a:rPr>
              <a:t>Risikoberechnung </a:t>
            </a:r>
            <a:r>
              <a:rPr lang="de-DE" altLang="de-DE" b="0" dirty="0" smtClean="0">
                <a:cs typeface="Arial" panose="020B0604020202020204" pitchFamily="34" charset="0"/>
              </a:rPr>
              <a:t>(BOADICEA / </a:t>
            </a:r>
            <a:r>
              <a:rPr lang="de-DE" altLang="de-DE" b="0" dirty="0" err="1" smtClean="0">
                <a:cs typeface="Arial" panose="020B0604020202020204" pitchFamily="34" charset="0"/>
              </a:rPr>
              <a:t>CanRisk</a:t>
            </a:r>
            <a:r>
              <a:rPr lang="de-DE" altLang="de-DE" b="0" baseline="30000" dirty="0" smtClean="0">
                <a:cs typeface="Arial" panose="020B0604020202020204" pitchFamily="34" charset="0"/>
              </a:rPr>
              <a:t>®</a:t>
            </a:r>
            <a:r>
              <a:rPr lang="de-DE" altLang="de-DE" b="0" dirty="0" smtClean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l="27807" t="30647" r="28071" b="12222"/>
          <a:stretch/>
        </p:blipFill>
        <p:spPr>
          <a:xfrm>
            <a:off x="4687850" y="2617708"/>
            <a:ext cx="3774663" cy="274920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/>
          <a:srcRect l="23158" t="52690" r="32719" b="10663"/>
          <a:stretch/>
        </p:blipFill>
        <p:spPr>
          <a:xfrm>
            <a:off x="4684158" y="5363724"/>
            <a:ext cx="3561491" cy="114653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/>
          <a:srcRect l="23070" t="53782" r="33333" b="9727"/>
          <a:stretch/>
        </p:blipFill>
        <p:spPr>
          <a:xfrm>
            <a:off x="330320" y="5355099"/>
            <a:ext cx="3378780" cy="1120657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74746" y="856038"/>
            <a:ext cx="4277783" cy="1646605"/>
          </a:xfrm>
          <a:prstGeom prst="rect">
            <a:avLst/>
          </a:prstGeom>
          <a:solidFill>
            <a:schemeClr val="bg1"/>
          </a:solidFill>
          <a:effectLst>
            <a:outerShdw blurRad="63500" sx="101000" sy="101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Brustkrebs-Risiko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500" dirty="0" smtClean="0"/>
              <a:t>zwischen </a:t>
            </a:r>
            <a:r>
              <a:rPr lang="de-DE" sz="1500" dirty="0"/>
              <a:t>dem </a:t>
            </a:r>
            <a:r>
              <a:rPr lang="de-DE" sz="1500" dirty="0" smtClean="0"/>
              <a:t>39. </a:t>
            </a:r>
            <a:r>
              <a:rPr lang="de-DE" sz="1500" dirty="0"/>
              <a:t>und 80. Lebensjahr: </a:t>
            </a:r>
            <a:r>
              <a:rPr lang="de-DE" sz="1500" b="1" dirty="0" smtClean="0"/>
              <a:t>20 %</a:t>
            </a:r>
            <a:r>
              <a:rPr lang="de-DE" sz="1500" dirty="0" smtClean="0"/>
              <a:t> (Risiko weibliche Allgemeinbevölkerung: 11,5)</a:t>
            </a:r>
            <a:endParaRPr lang="de-DE" sz="1500" dirty="0"/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500" dirty="0" smtClean="0"/>
              <a:t>in den nächsten 5 Jahren: </a:t>
            </a:r>
            <a:r>
              <a:rPr lang="de-DE" sz="1500" b="1" dirty="0" smtClean="0"/>
              <a:t>2 %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500" dirty="0"/>
              <a:t>i</a:t>
            </a:r>
            <a:r>
              <a:rPr lang="de-DE" sz="1500" dirty="0" smtClean="0"/>
              <a:t>n den nächsten 10 Jahren: </a:t>
            </a:r>
            <a:r>
              <a:rPr lang="de-DE" sz="1500" b="1" dirty="0" smtClean="0"/>
              <a:t>4,9 %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500" dirty="0" smtClean="0"/>
              <a:t>zwischen 40.-50. Lebensjahr: </a:t>
            </a:r>
            <a:r>
              <a:rPr lang="de-DE" sz="1500" b="1" dirty="0" smtClean="0">
                <a:solidFill>
                  <a:srgbClr val="C00000"/>
                </a:solidFill>
              </a:rPr>
              <a:t>5,3 %</a:t>
            </a:r>
            <a:endParaRPr lang="de-DE" sz="1500" b="1" dirty="0">
              <a:solidFill>
                <a:srgbClr val="C0000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7"/>
          <a:srcRect l="28070" t="38493" r="27632" b="4765"/>
          <a:stretch/>
        </p:blipFill>
        <p:spPr>
          <a:xfrm>
            <a:off x="330165" y="2592614"/>
            <a:ext cx="3776009" cy="2720627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633523" y="850272"/>
            <a:ext cx="4277783" cy="1646605"/>
          </a:xfrm>
          <a:prstGeom prst="rect">
            <a:avLst/>
          </a:prstGeom>
          <a:solidFill>
            <a:schemeClr val="bg1"/>
          </a:solidFill>
          <a:effectLst>
            <a:outerShdw blurRad="63500" sx="101000" sy="101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Brustkrebs-Risiko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500" dirty="0" smtClean="0"/>
              <a:t>zwischen </a:t>
            </a:r>
            <a:r>
              <a:rPr lang="de-DE" sz="1500" dirty="0"/>
              <a:t>dem </a:t>
            </a:r>
            <a:r>
              <a:rPr lang="de-DE" sz="1500" dirty="0" smtClean="0"/>
              <a:t>39. </a:t>
            </a:r>
            <a:r>
              <a:rPr lang="de-DE" sz="1500" dirty="0"/>
              <a:t>und 80. Lebensjahr: </a:t>
            </a:r>
            <a:r>
              <a:rPr lang="de-DE" sz="1500" b="1" dirty="0" smtClean="0"/>
              <a:t>37 %</a:t>
            </a:r>
            <a:r>
              <a:rPr lang="de-DE" sz="1500" dirty="0" smtClean="0"/>
              <a:t> (Risiko weibliche Allgemeinbevölkerung: 11,5)</a:t>
            </a:r>
            <a:endParaRPr lang="de-DE" sz="1500" dirty="0"/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500" dirty="0" smtClean="0"/>
              <a:t>in den nächsten 5 Jahren: </a:t>
            </a:r>
            <a:r>
              <a:rPr lang="de-DE" sz="1500" b="1" dirty="0" smtClean="0"/>
              <a:t>4,9 %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500" dirty="0"/>
              <a:t>i</a:t>
            </a:r>
            <a:r>
              <a:rPr lang="de-DE" sz="1500" dirty="0" smtClean="0"/>
              <a:t>n den nächsten 10 Jahren: </a:t>
            </a:r>
            <a:r>
              <a:rPr lang="de-DE" sz="1500" b="1" dirty="0" smtClean="0"/>
              <a:t>11,7 %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500" dirty="0" smtClean="0"/>
              <a:t>zwischen 40.-50. Lebensjahr: </a:t>
            </a:r>
            <a:r>
              <a:rPr lang="de-DE" sz="1500" b="1" dirty="0" smtClean="0">
                <a:solidFill>
                  <a:srgbClr val="C00000"/>
                </a:solidFill>
              </a:rPr>
              <a:t>12,5 %</a:t>
            </a:r>
            <a:endParaRPr lang="de-DE" sz="15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166340"/>
            <a:ext cx="7620000" cy="86883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2200" dirty="0" smtClean="0"/>
              <a:t>Klinische Verdachtskriterien </a:t>
            </a:r>
          </a:p>
          <a:p>
            <a:pPr>
              <a:spcBef>
                <a:spcPts val="0"/>
              </a:spcBef>
            </a:pPr>
            <a:r>
              <a:rPr lang="de-DE" sz="2200" dirty="0" smtClean="0"/>
              <a:t>V.a. erblichen Darmkrebs (Lynch-Syndrom / HNPCC)</a:t>
            </a:r>
            <a:endParaRPr lang="de-DE" sz="2200" dirty="0"/>
          </a:p>
        </p:txBody>
      </p:sp>
      <p:graphicFrame>
        <p:nvGraphicFramePr>
          <p:cNvPr id="4" name="Group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314960"/>
              </p:ext>
            </p:extLst>
          </p:nvPr>
        </p:nvGraphicFramePr>
        <p:xfrm>
          <a:off x="635000" y="1099687"/>
          <a:ext cx="7858125" cy="2211388"/>
        </p:xfrm>
        <a:graphic>
          <a:graphicData uri="http://schemas.openxmlformats.org/drawingml/2006/table">
            <a:tbl>
              <a:tblPr/>
              <a:tblGrid>
                <a:gridCol w="244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1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372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Amsterdamkriterien (AC)</a:t>
                      </a:r>
                      <a:endParaRPr kumimoji="0" 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AC1 = nur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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KRK,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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AC2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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=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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auch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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extrakolische Manifestationen </a:t>
                      </a:r>
                      <a:endParaRPr kumimoji="0" lang="de-DE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  <a:sym typeface="Symbol" pitchFamily="18" charset="2"/>
                      </a:endParaRPr>
                    </a:p>
                  </a:txBody>
                  <a:tcPr marL="91441" marR="91441"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B24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Lucida Sans" pitchFamily="34" charset="0"/>
                        </a:rPr>
                        <a:t>1.</a:t>
                      </a: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Lucida Sans" pitchFamily="34" charset="0"/>
                      </a:endParaRPr>
                    </a:p>
                  </a:txBody>
                  <a:tcPr marL="91441" marR="91441"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Mindestens drei Familienmitglieder</a:t>
                      </a: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mit HNPCC-assoz. Karzinomen</a:t>
                      </a:r>
                      <a:b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</a:b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(Kolon / Rektum, Endometrium, Dünndarm, Urothel (Ureter / Nierenbecken))</a:t>
                      </a:r>
                    </a:p>
                  </a:txBody>
                  <a:tcPr marL="91441" marR="91441"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Lucida Sans" pitchFamily="34" charset="0"/>
                        </a:rPr>
                        <a:t>2.</a:t>
                      </a: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Lucida Sans" pitchFamily="34" charset="0"/>
                      </a:endParaRPr>
                    </a:p>
                  </a:txBody>
                  <a:tcPr marL="91441" marR="91441"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Mindestens </a:t>
                      </a: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zwei aufeinanderfolgende Generationen</a:t>
                      </a: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betroffen</a:t>
                      </a:r>
                    </a:p>
                  </a:txBody>
                  <a:tcPr marL="91441" marR="91441"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Lucida Sans" pitchFamily="34" charset="0"/>
                        </a:rPr>
                        <a:t>3.</a:t>
                      </a: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Lucida Sans" pitchFamily="34" charset="0"/>
                      </a:endParaRPr>
                    </a:p>
                  </a:txBody>
                  <a:tcPr marL="91441" marR="91441"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Ein Familienmitglied </a:t>
                      </a: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erstgradig verwandt</a:t>
                      </a: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mit den beiden anderen</a:t>
                      </a:r>
                    </a:p>
                  </a:txBody>
                  <a:tcPr marL="91441" marR="91441"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Lucida Sans" pitchFamily="34" charset="0"/>
                        </a:rPr>
                        <a:t>4.</a:t>
                      </a: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Lucida Sans" pitchFamily="34" charset="0"/>
                      </a:endParaRPr>
                    </a:p>
                  </a:txBody>
                  <a:tcPr marL="91441" marR="91441"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Ein Erkrankter zum Zeitpunkt der Diagnose </a:t>
                      </a: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jünger als 50 Jahre</a:t>
                      </a:r>
                    </a:p>
                  </a:txBody>
                  <a:tcPr marL="91441" marR="91441"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Lucida Sans" pitchFamily="34" charset="0"/>
                        </a:rPr>
                        <a:t>5.</a:t>
                      </a: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Lucida Sans" pitchFamily="34" charset="0"/>
                      </a:endParaRPr>
                    </a:p>
                  </a:txBody>
                  <a:tcPr marL="91441" marR="91441"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Ausschluss einer familiären adenomatösen Polyposis</a:t>
                      </a:r>
                    </a:p>
                  </a:txBody>
                  <a:tcPr marL="91441" marR="91441"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hteck 4"/>
          <p:cNvSpPr/>
          <p:nvPr/>
        </p:nvSpPr>
        <p:spPr>
          <a:xfrm>
            <a:off x="627063" y="1099687"/>
            <a:ext cx="2333625" cy="2889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/>
          </a:p>
        </p:txBody>
      </p:sp>
      <p:grpSp>
        <p:nvGrpSpPr>
          <p:cNvPr id="6" name="Gruppieren 30"/>
          <p:cNvGrpSpPr>
            <a:grpSpLocks/>
          </p:cNvGrpSpPr>
          <p:nvPr/>
        </p:nvGrpSpPr>
        <p:grpSpPr bwMode="auto">
          <a:xfrm>
            <a:off x="2733675" y="3622225"/>
            <a:ext cx="3746500" cy="2562225"/>
            <a:chOff x="2733499" y="3952876"/>
            <a:chExt cx="2612672" cy="1818366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3623733" y="3990976"/>
              <a:ext cx="149225" cy="152400"/>
            </a:xfrm>
            <a:prstGeom prst="rect">
              <a:avLst/>
            </a:prstGeom>
            <a:solidFill>
              <a:srgbClr val="FFFFFF"/>
            </a:solidFill>
            <a:ln w="206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623733" y="3990976"/>
              <a:ext cx="149225" cy="1524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3585633" y="3952876"/>
              <a:ext cx="225425" cy="22860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3351741" y="4271788"/>
              <a:ext cx="62998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200" b="1">
                  <a:solidFill>
                    <a:srgbClr val="000000"/>
                  </a:solidFill>
                </a:rPr>
                <a:t>KRK 55J</a:t>
              </a:r>
              <a:endParaRPr lang="de-DE" altLang="de-DE" sz="1200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>
              <a:off x="3768196" y="4067176"/>
              <a:ext cx="604838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4373033" y="3990976"/>
              <a:ext cx="149225" cy="152400"/>
            </a:xfrm>
            <a:prstGeom prst="ellipse">
              <a:avLst/>
            </a:prstGeom>
            <a:solidFill>
              <a:srgbClr val="FFFFFF"/>
            </a:solidFill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V="1">
              <a:off x="4334933" y="3952876"/>
              <a:ext cx="225425" cy="22860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H="1">
              <a:off x="3768196" y="4067176"/>
              <a:ext cx="604838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2949046" y="5130801"/>
              <a:ext cx="150813" cy="153988"/>
            </a:xfrm>
            <a:prstGeom prst="rect">
              <a:avLst/>
            </a:prstGeom>
            <a:solidFill>
              <a:srgbClr val="FFFFFF"/>
            </a:solidFill>
            <a:ln w="206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2949046" y="5130801"/>
              <a:ext cx="150813" cy="15398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2733499" y="5435778"/>
              <a:ext cx="62998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200" b="1">
                  <a:solidFill>
                    <a:srgbClr val="000000"/>
                  </a:solidFill>
                </a:rPr>
                <a:t>KRK 42J</a:t>
              </a:r>
              <a:endParaRPr lang="de-DE" altLang="de-DE" sz="1200"/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3998383" y="5130801"/>
              <a:ext cx="149225" cy="153988"/>
            </a:xfrm>
            <a:prstGeom prst="ellipse">
              <a:avLst/>
            </a:prstGeom>
            <a:solidFill>
              <a:srgbClr val="FFFFFF"/>
            </a:solidFill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3998383" y="5130801"/>
              <a:ext cx="149225" cy="153988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3960283" y="5092701"/>
              <a:ext cx="225425" cy="2301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3594280" y="5401910"/>
              <a:ext cx="9890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200" b="1">
                  <a:solidFill>
                    <a:srgbClr val="000000"/>
                  </a:solidFill>
                </a:rPr>
                <a:t>Endometrium-CA 53J</a:t>
              </a:r>
              <a:endParaRPr lang="de-DE" altLang="de-DE" sz="1200"/>
            </a:p>
          </p:txBody>
        </p:sp>
        <p:sp>
          <p:nvSpPr>
            <p:cNvPr id="22" name="Oval 20"/>
            <p:cNvSpPr>
              <a:spLocks noChangeArrowheads="1"/>
            </p:cNvSpPr>
            <p:nvPr/>
          </p:nvSpPr>
          <p:spPr bwMode="auto">
            <a:xfrm>
              <a:off x="5196946" y="5130801"/>
              <a:ext cx="149225" cy="153988"/>
            </a:xfrm>
            <a:prstGeom prst="ellipse">
              <a:avLst/>
            </a:prstGeom>
            <a:solidFill>
              <a:srgbClr val="FFFFFF"/>
            </a:solidFill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4072996" y="4067176"/>
              <a:ext cx="0" cy="86042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4072996" y="4067176"/>
              <a:ext cx="0" cy="86042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4072996" y="4067176"/>
              <a:ext cx="0" cy="86042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3023658" y="4927601"/>
              <a:ext cx="0" cy="20320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4072996" y="4927601"/>
              <a:ext cx="0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>
              <a:off x="4072996" y="4927601"/>
              <a:ext cx="0" cy="20320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>
              <a:off x="5271558" y="4927601"/>
              <a:ext cx="0" cy="20320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3023658" y="4927601"/>
              <a:ext cx="1049338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>
              <a:off x="4072996" y="4927601"/>
              <a:ext cx="1198563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34258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166340"/>
            <a:ext cx="7620000" cy="86883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2200" dirty="0" smtClean="0"/>
              <a:t>Klinische Verdachtskriterien </a:t>
            </a:r>
          </a:p>
          <a:p>
            <a:pPr>
              <a:spcBef>
                <a:spcPts val="0"/>
              </a:spcBef>
            </a:pPr>
            <a:r>
              <a:rPr lang="de-DE" sz="2200" dirty="0" smtClean="0"/>
              <a:t>V.a. erblichen Darmkrebs (Lynch-Syndrom / HNPCC)</a:t>
            </a:r>
            <a:endParaRPr lang="de-DE" sz="2200" dirty="0"/>
          </a:p>
        </p:txBody>
      </p:sp>
      <p:graphicFrame>
        <p:nvGraphicFramePr>
          <p:cNvPr id="32" name="Group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553622"/>
              </p:ext>
            </p:extLst>
          </p:nvPr>
        </p:nvGraphicFramePr>
        <p:xfrm>
          <a:off x="635000" y="1054547"/>
          <a:ext cx="7858125" cy="2211388"/>
        </p:xfrm>
        <a:graphic>
          <a:graphicData uri="http://schemas.openxmlformats.org/drawingml/2006/table">
            <a:tbl>
              <a:tblPr/>
              <a:tblGrid>
                <a:gridCol w="244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1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372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Amsterdamkriterien (AC)</a:t>
                      </a:r>
                      <a:endParaRPr kumimoji="0" 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AC1 = nur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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KRK,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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AC2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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=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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auch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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extrakolische Manifestationen </a:t>
                      </a:r>
                      <a:endParaRPr kumimoji="0" lang="de-DE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  <a:sym typeface="Symbol" pitchFamily="18" charset="2"/>
                      </a:endParaRPr>
                    </a:p>
                  </a:txBody>
                  <a:tcPr marL="91441" marR="91441"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B24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Lucida Sans" pitchFamily="34" charset="0"/>
                        </a:rPr>
                        <a:t>1.</a:t>
                      </a: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Lucida Sans" pitchFamily="34" charset="0"/>
                      </a:endParaRPr>
                    </a:p>
                  </a:txBody>
                  <a:tcPr marL="91441" marR="91441"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Mindestens drei Familienmitglieder</a:t>
                      </a: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mit HNPCC-assoz. Karzinomen</a:t>
                      </a:r>
                      <a:b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</a:b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(Kolon / Rektum, Endometrium, Dünndarm, Urothel (Ureter / Nierenbecken))</a:t>
                      </a:r>
                    </a:p>
                  </a:txBody>
                  <a:tcPr marL="91441" marR="91441"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Lucida Sans" pitchFamily="34" charset="0"/>
                        </a:rPr>
                        <a:t>2.</a:t>
                      </a: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Lucida Sans" pitchFamily="34" charset="0"/>
                      </a:endParaRPr>
                    </a:p>
                  </a:txBody>
                  <a:tcPr marL="91441" marR="91441"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Mindestens </a:t>
                      </a: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zwei aufeinanderfolgende Generationen</a:t>
                      </a: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betroffen</a:t>
                      </a:r>
                    </a:p>
                  </a:txBody>
                  <a:tcPr marL="91441" marR="91441"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Lucida Sans" pitchFamily="34" charset="0"/>
                        </a:rPr>
                        <a:t>3.</a:t>
                      </a: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Lucida Sans" pitchFamily="34" charset="0"/>
                      </a:endParaRPr>
                    </a:p>
                  </a:txBody>
                  <a:tcPr marL="91441" marR="91441"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Ein Familienmitglied </a:t>
                      </a: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erstgradig verwandt</a:t>
                      </a: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mit den beiden anderen</a:t>
                      </a:r>
                    </a:p>
                  </a:txBody>
                  <a:tcPr marL="91441" marR="91441"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Lucida Sans" pitchFamily="34" charset="0"/>
                        </a:rPr>
                        <a:t>4.</a:t>
                      </a: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Lucida Sans" pitchFamily="34" charset="0"/>
                      </a:endParaRPr>
                    </a:p>
                  </a:txBody>
                  <a:tcPr marL="91441" marR="91441"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Ein Erkrankter zum Zeitpunkt der Diagnose </a:t>
                      </a: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jünger als 50 Jahre</a:t>
                      </a:r>
                    </a:p>
                  </a:txBody>
                  <a:tcPr marL="91441" marR="91441"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Lucida Sans" pitchFamily="34" charset="0"/>
                        </a:rPr>
                        <a:t>5.</a:t>
                      </a: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Lucida Sans" pitchFamily="34" charset="0"/>
                      </a:endParaRPr>
                    </a:p>
                  </a:txBody>
                  <a:tcPr marL="91441" marR="91441"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Ausschluss einer familiären adenomatösen Polyposis</a:t>
                      </a:r>
                    </a:p>
                  </a:txBody>
                  <a:tcPr marL="91441" marR="91441"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3" name="Group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801664"/>
              </p:ext>
            </p:extLst>
          </p:nvPr>
        </p:nvGraphicFramePr>
        <p:xfrm>
          <a:off x="630238" y="3407222"/>
          <a:ext cx="7861300" cy="2944811"/>
        </p:xfrm>
        <a:graphic>
          <a:graphicData uri="http://schemas.openxmlformats.org/drawingml/2006/table">
            <a:tbl>
              <a:tblPr/>
              <a:tblGrid>
                <a:gridCol w="786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48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Revidierte Bethesda-Kriterien </a:t>
                      </a:r>
                      <a:endParaRPr kumimoji="0" 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54" marR="91454" marT="45735" marB="4573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B2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Patient mit KRK </a:t>
                      </a: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vor dem 50. Lj</a:t>
                      </a: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</a:t>
                      </a:r>
                    </a:p>
                  </a:txBody>
                  <a:tcPr marL="91454" marR="91454" marT="45735" marB="4573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Patient mit </a:t>
                      </a: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syn- oder metachronen</a:t>
                      </a: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kolorektalen oder anderen HNPCC-assoziierten Tumoren (Kolon, Rektum, Endometrium, Magen, Ovar, Pankreas, Ureter, Nierenbecken, biliäres System, Gehirn (v.a. Glioblastom), Haut (Talgdrüsenadenome und -karzinome, Keratoakanthome, Dünndarm)) unabhängig vom Alter bei Diagnose.</a:t>
                      </a:r>
                    </a:p>
                  </a:txBody>
                  <a:tcPr marL="91454" marR="91454" marT="45735" marB="4573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8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Patient mit KRK vor dem 60. Lj. </a:t>
                      </a: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mit typischer Histologie eines MSI-H- Tumors</a:t>
                      </a: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(Tumor-infiltrierende Lymphozyten, Crohn‘s like Lesions, muzinöse oder siegelringzellige Differenzierung, medulläres Karzinom).</a:t>
                      </a:r>
                    </a:p>
                  </a:txBody>
                  <a:tcPr marL="91454" marR="91454" marT="45735" marB="4573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8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Patient mit KRK, der </a:t>
                      </a: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einen Verwandten 1. Grades</a:t>
                      </a: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mit einem KRK oder einem HNPCC-assoziierten Tumor </a:t>
                      </a: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vor</a:t>
                      </a: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dem 50. Lebensjahr</a:t>
                      </a: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hat.</a:t>
                      </a:r>
                    </a:p>
                  </a:txBody>
                  <a:tcPr marL="91454" marR="91454" marT="45735" marB="4573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Patient mit KRK (unabhängig vom Alter), der </a:t>
                      </a: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mindestens zwei Verwandte 1. oder 2.Grades</a:t>
                      </a: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hat, bei denen ein KRK oder ein HNPCC-assoziierter Tumor (unabhängig vom Alter) diagnostiziert wurde.</a:t>
                      </a:r>
                    </a:p>
                  </a:txBody>
                  <a:tcPr marL="91454" marR="91454" marT="45735" marB="4573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5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4" name="Rechteck 33"/>
          <p:cNvSpPr/>
          <p:nvPr/>
        </p:nvSpPr>
        <p:spPr>
          <a:xfrm>
            <a:off x="627063" y="1054547"/>
            <a:ext cx="2290762" cy="2889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/>
          </a:p>
        </p:txBody>
      </p:sp>
      <p:sp>
        <p:nvSpPr>
          <p:cNvPr id="35" name="Rechteck 34"/>
          <p:cNvSpPr/>
          <p:nvPr/>
        </p:nvSpPr>
        <p:spPr>
          <a:xfrm>
            <a:off x="644525" y="3402459"/>
            <a:ext cx="2725738" cy="28733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/>
          </a:p>
        </p:txBody>
      </p:sp>
      <p:sp>
        <p:nvSpPr>
          <p:cNvPr id="36" name="Rectangle 48"/>
          <p:cNvSpPr>
            <a:spLocks noChangeArrowheads="1"/>
          </p:cNvSpPr>
          <p:nvPr/>
        </p:nvSpPr>
        <p:spPr bwMode="auto">
          <a:xfrm>
            <a:off x="225425" y="856109"/>
            <a:ext cx="8569325" cy="2478088"/>
          </a:xfrm>
          <a:prstGeom prst="rect">
            <a:avLst/>
          </a:prstGeom>
          <a:gradFill rotWithShape="1">
            <a:gsLst>
              <a:gs pos="0">
                <a:srgbClr val="FFFFFF">
                  <a:alpha val="67000"/>
                </a:srgbClr>
              </a:gs>
              <a:gs pos="100000">
                <a:srgbClr val="FFFFFF">
                  <a:alpha val="67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600"/>
          </a:p>
        </p:txBody>
      </p:sp>
    </p:spTree>
    <p:extLst>
      <p:ext uri="{BB962C8B-B14F-4D97-AF65-F5344CB8AC3E}">
        <p14:creationId xmlns:p14="http://schemas.microsoft.com/office/powerpoint/2010/main" val="35574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938938"/>
            <a:ext cx="3622220" cy="53948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5561013" y="3118810"/>
            <a:ext cx="2454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/>
              <a:t>Erblicher Darmkrebs</a:t>
            </a:r>
          </a:p>
        </p:txBody>
      </p:sp>
      <p:sp>
        <p:nvSpPr>
          <p:cNvPr id="10" name="Titel 1"/>
          <p:cNvSpPr txBox="1">
            <a:spLocks/>
          </p:cNvSpPr>
          <p:nvPr/>
        </p:nvSpPr>
        <p:spPr bwMode="auto">
          <a:xfrm>
            <a:off x="323850" y="90488"/>
            <a:ext cx="67786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6398"/>
                </a:solidFill>
                <a:latin typeface="Arial" pitchFamily="34" charset="0"/>
                <a:ea typeface="+mj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de-DE" altLang="de-DE" dirty="0" smtClean="0">
                <a:cs typeface="Arial" panose="020B0604020202020204" pitchFamily="34" charset="0"/>
              </a:rPr>
              <a:t>Klinische Kriterien: Checklisten / Fragebögen</a:t>
            </a:r>
          </a:p>
        </p:txBody>
      </p:sp>
      <p:pic>
        <p:nvPicPr>
          <p:cNvPr id="11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84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312988"/>
            <a:ext cx="5437025" cy="692684"/>
          </a:xfrm>
        </p:spPr>
        <p:txBody>
          <a:bodyPr/>
          <a:lstStyle/>
          <a:p>
            <a:r>
              <a:rPr lang="de-DE" sz="2400" dirty="0"/>
              <a:t>Warum werden </a:t>
            </a:r>
            <a:r>
              <a:rPr lang="de-DE" sz="2400" dirty="0" smtClean="0"/>
              <a:t>ETS oft </a:t>
            </a:r>
            <a:r>
              <a:rPr lang="de-DE" sz="2400" dirty="0"/>
              <a:t>übersehen?</a:t>
            </a:r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184304" y="5077957"/>
            <a:ext cx="2751137" cy="6572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1600" b="1" smtClean="0">
                <a:solidFill>
                  <a:srgbClr val="680000"/>
                </a:solidFill>
                <a:latin typeface="Arial" charset="0"/>
              </a:rPr>
              <a:t>kleine Familien sporadisches Auftreten</a:t>
            </a:r>
            <a:endParaRPr lang="de-DE" sz="1600" smtClean="0">
              <a:solidFill>
                <a:srgbClr val="680000"/>
              </a:solidFill>
              <a:latin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964334" y="5076369"/>
            <a:ext cx="18446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b="1" dirty="0">
                <a:solidFill>
                  <a:srgbClr val="680000"/>
                </a:solidFill>
              </a:rPr>
              <a:t>unvollständige Penetranz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498730" y="5076369"/>
            <a:ext cx="24352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b="1">
                <a:solidFill>
                  <a:srgbClr val="680000"/>
                </a:solidFill>
              </a:rPr>
              <a:t>Unkenntnis Familiengeschichte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22404" y="2393494"/>
            <a:ext cx="2790825" cy="2300288"/>
            <a:chOff x="189" y="1369"/>
            <a:chExt cx="1591" cy="1342"/>
          </a:xfrm>
        </p:grpSpPr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460" y="1908"/>
              <a:ext cx="105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9" name="AutoShape 8"/>
            <p:cNvSpPr>
              <a:spLocks noChangeAspect="1" noChangeArrowheads="1" noTextEdit="1"/>
            </p:cNvSpPr>
            <p:nvPr/>
          </p:nvSpPr>
          <p:spPr bwMode="auto">
            <a:xfrm>
              <a:off x="189" y="1369"/>
              <a:ext cx="1591" cy="1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873" y="2360"/>
              <a:ext cx="121" cy="121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873" y="2360"/>
              <a:ext cx="121" cy="121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833" y="2511"/>
              <a:ext cx="14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III:1</a:t>
              </a:r>
              <a:endParaRPr lang="de-DE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511" y="1909"/>
              <a:ext cx="121" cy="121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485" y="2060"/>
              <a:ext cx="12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II:1</a:t>
              </a:r>
              <a:endParaRPr lang="de-DE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H="1">
              <a:off x="628" y="1970"/>
              <a:ext cx="60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235" y="1909"/>
              <a:ext cx="121" cy="121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209" y="2060"/>
              <a:ext cx="12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II:2</a:t>
              </a:r>
              <a:endParaRPr lang="de-DE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H="1">
              <a:off x="628" y="1970"/>
              <a:ext cx="60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994" y="1459"/>
              <a:ext cx="121" cy="12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980" y="1610"/>
              <a:ext cx="97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I:1</a:t>
              </a:r>
              <a:endParaRPr lang="de-DE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 flipH="1">
              <a:off x="1111" y="1519"/>
              <a:ext cx="42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537" y="1459"/>
              <a:ext cx="120" cy="12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523" y="1610"/>
              <a:ext cx="97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I:2</a:t>
              </a:r>
              <a:endParaRPr lang="de-DE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H="1">
              <a:off x="1111" y="1519"/>
              <a:ext cx="42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270" y="1459"/>
              <a:ext cx="121" cy="12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256" y="1610"/>
              <a:ext cx="97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I:3</a:t>
              </a:r>
              <a:endParaRPr lang="de-DE"/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 flipH="1">
              <a:off x="387" y="1519"/>
              <a:ext cx="36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753" y="1459"/>
              <a:ext cx="120" cy="12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739" y="1610"/>
              <a:ext cx="97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I:4</a:t>
              </a:r>
              <a:endParaRPr lang="de-DE"/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H="1">
              <a:off x="387" y="1519"/>
              <a:ext cx="36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>
              <a:off x="572" y="1519"/>
              <a:ext cx="0" cy="22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>
              <a:off x="1296" y="1519"/>
              <a:ext cx="0" cy="22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>
              <a:off x="572" y="1748"/>
              <a:ext cx="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572" y="1748"/>
              <a:ext cx="0" cy="16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>
              <a:off x="1296" y="1748"/>
              <a:ext cx="0" cy="16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>
              <a:off x="934" y="1970"/>
              <a:ext cx="0" cy="22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>
              <a:off x="934" y="2199"/>
              <a:ext cx="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37"/>
            <p:cNvSpPr>
              <a:spLocks noChangeShapeType="1"/>
            </p:cNvSpPr>
            <p:nvPr/>
          </p:nvSpPr>
          <p:spPr bwMode="auto">
            <a:xfrm>
              <a:off x="934" y="2199"/>
              <a:ext cx="0" cy="16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370267" y="2414132"/>
            <a:ext cx="601663" cy="2147887"/>
            <a:chOff x="2250" y="1825"/>
            <a:chExt cx="379" cy="1353"/>
          </a:xfrm>
        </p:grpSpPr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402" y="2900"/>
              <a:ext cx="151" cy="139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402" y="2900"/>
              <a:ext cx="151" cy="139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87" y="3074"/>
              <a:ext cx="76" cy="69"/>
            </a:xfrm>
            <a:custGeom>
              <a:avLst/>
              <a:gdLst>
                <a:gd name="T0" fmla="*/ 76 w 171"/>
                <a:gd name="T1" fmla="*/ 0 h 170"/>
                <a:gd name="T2" fmla="*/ 0 w 171"/>
                <a:gd name="T3" fmla="*/ 0 h 170"/>
                <a:gd name="T4" fmla="*/ 48 w 171"/>
                <a:gd name="T5" fmla="*/ 25 h 170"/>
                <a:gd name="T6" fmla="*/ 76 w 171"/>
                <a:gd name="T7" fmla="*/ 69 h 170"/>
                <a:gd name="T8" fmla="*/ 76 w 171"/>
                <a:gd name="T9" fmla="*/ 0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1"/>
                <a:gd name="T16" fmla="*/ 0 h 170"/>
                <a:gd name="T17" fmla="*/ 171 w 171"/>
                <a:gd name="T18" fmla="*/ 170 h 1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1" h="170">
                  <a:moveTo>
                    <a:pt x="171" y="0"/>
                  </a:moveTo>
                  <a:lnTo>
                    <a:pt x="0" y="0"/>
                  </a:lnTo>
                  <a:lnTo>
                    <a:pt x="108" y="62"/>
                  </a:lnTo>
                  <a:lnTo>
                    <a:pt x="171" y="170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2250" y="3092"/>
              <a:ext cx="94" cy="86"/>
            </a:xfrm>
            <a:custGeom>
              <a:avLst/>
              <a:gdLst>
                <a:gd name="T0" fmla="*/ 76 w 212"/>
                <a:gd name="T1" fmla="*/ 0 h 214"/>
                <a:gd name="T2" fmla="*/ 0 w 212"/>
                <a:gd name="T3" fmla="*/ 69 h 214"/>
                <a:gd name="T4" fmla="*/ 19 w 212"/>
                <a:gd name="T5" fmla="*/ 86 h 214"/>
                <a:gd name="T6" fmla="*/ 94 w 212"/>
                <a:gd name="T7" fmla="*/ 17 h 214"/>
                <a:gd name="T8" fmla="*/ 76 w 212"/>
                <a:gd name="T9" fmla="*/ 0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2"/>
                <a:gd name="T16" fmla="*/ 0 h 214"/>
                <a:gd name="T17" fmla="*/ 212 w 212"/>
                <a:gd name="T18" fmla="*/ 214 h 2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2" h="214">
                  <a:moveTo>
                    <a:pt x="171" y="0"/>
                  </a:moveTo>
                  <a:lnTo>
                    <a:pt x="0" y="172"/>
                  </a:lnTo>
                  <a:lnTo>
                    <a:pt x="42" y="214"/>
                  </a:lnTo>
                  <a:lnTo>
                    <a:pt x="212" y="4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Line 43"/>
            <p:cNvSpPr>
              <a:spLocks noChangeShapeType="1"/>
            </p:cNvSpPr>
            <p:nvPr/>
          </p:nvSpPr>
          <p:spPr bwMode="auto">
            <a:xfrm>
              <a:off x="2478" y="2452"/>
              <a:ext cx="0" cy="26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Line 44"/>
            <p:cNvSpPr>
              <a:spLocks noChangeShapeType="1"/>
            </p:cNvSpPr>
            <p:nvPr/>
          </p:nvSpPr>
          <p:spPr bwMode="auto">
            <a:xfrm>
              <a:off x="2478" y="271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Line 45"/>
            <p:cNvSpPr>
              <a:spLocks noChangeShapeType="1"/>
            </p:cNvSpPr>
            <p:nvPr/>
          </p:nvSpPr>
          <p:spPr bwMode="auto">
            <a:xfrm>
              <a:off x="2478" y="2716"/>
              <a:ext cx="0" cy="18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Text Box 46"/>
            <p:cNvSpPr txBox="1">
              <a:spLocks noChangeArrowheads="1"/>
            </p:cNvSpPr>
            <p:nvPr/>
          </p:nvSpPr>
          <p:spPr bwMode="auto">
            <a:xfrm>
              <a:off x="2335" y="1825"/>
              <a:ext cx="29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4000"/>
                <a:t>?</a:t>
              </a:r>
            </a:p>
          </p:txBody>
        </p:sp>
      </p:grpSp>
      <p:pic>
        <p:nvPicPr>
          <p:cNvPr id="48" name="Picture 47"/>
          <p:cNvPicPr>
            <a:picLocks noChangeAspect="1" noChangeArrowheads="1"/>
          </p:cNvPicPr>
          <p:nvPr/>
        </p:nvPicPr>
        <p:blipFill>
          <a:blip r:embed="rId3"/>
          <a:srcRect l="11955" t="7994" r="15024" b="9952"/>
          <a:stretch>
            <a:fillRect/>
          </a:stretch>
        </p:blipFill>
        <p:spPr bwMode="auto">
          <a:xfrm>
            <a:off x="2912260" y="1561644"/>
            <a:ext cx="3757613" cy="32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22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192224"/>
            <a:ext cx="5410899" cy="692684"/>
          </a:xfrm>
        </p:spPr>
        <p:txBody>
          <a:bodyPr/>
          <a:lstStyle/>
          <a:p>
            <a:r>
              <a:rPr lang="de-DE" sz="2400" dirty="0"/>
              <a:t>Humangenetische Sprechstunde</a:t>
            </a: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063" y="890816"/>
            <a:ext cx="5885573" cy="377037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58991" t="5841" b="44739"/>
          <a:stretch/>
        </p:blipFill>
        <p:spPr>
          <a:xfrm>
            <a:off x="4808268" y="802748"/>
            <a:ext cx="3083422" cy="2380415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346752" y="4756080"/>
            <a:ext cx="664845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5113" indent="-265113" defTabSz="7620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lnSpc>
                <a:spcPct val="110000"/>
              </a:lnSpc>
              <a:spcBef>
                <a:spcPts val="400"/>
              </a:spcBef>
              <a:buClr>
                <a:srgbClr val="006398"/>
              </a:buClr>
              <a:buSzPct val="130000"/>
            </a:pPr>
            <a:r>
              <a:rPr lang="de-DE" altLang="de-DE" sz="2400" dirty="0" smtClean="0">
                <a:solidFill>
                  <a:prstClr val="black"/>
                </a:solidFill>
              </a:rPr>
              <a:t> </a:t>
            </a:r>
            <a:r>
              <a:rPr lang="de-DE" altLang="de-DE" sz="2000" b="1" dirty="0" smtClean="0">
                <a:solidFill>
                  <a:prstClr val="black"/>
                </a:solidFill>
              </a:rPr>
              <a:t>Klinischer Verdacht auf erbliches Tumorsyndrom</a:t>
            </a:r>
          </a:p>
          <a:p>
            <a:pPr eaLnBrk="0" hangingPunct="0">
              <a:lnSpc>
                <a:spcPct val="110000"/>
              </a:lnSpc>
              <a:spcBef>
                <a:spcPts val="200"/>
              </a:spcBef>
              <a:buClr>
                <a:srgbClr val="006398"/>
              </a:buClr>
              <a:buSzPct val="130000"/>
            </a:pPr>
            <a:r>
              <a:rPr lang="de-DE" altLang="de-DE" sz="2000" b="1" dirty="0" smtClean="0">
                <a:solidFill>
                  <a:prstClr val="black"/>
                </a:solidFill>
              </a:rPr>
              <a:t> Befunderläuterung nach genetischer Diagnostik</a:t>
            </a:r>
          </a:p>
          <a:p>
            <a:pPr eaLnBrk="0" hangingPunct="0">
              <a:lnSpc>
                <a:spcPct val="110000"/>
              </a:lnSpc>
              <a:spcBef>
                <a:spcPts val="200"/>
              </a:spcBef>
              <a:buClr>
                <a:srgbClr val="006398"/>
              </a:buClr>
              <a:buSzPct val="130000"/>
            </a:pPr>
            <a:r>
              <a:rPr lang="de-DE" altLang="de-DE" sz="2000" b="1" dirty="0" smtClean="0">
                <a:solidFill>
                  <a:prstClr val="black"/>
                </a:solidFill>
              </a:rPr>
              <a:t> Informationsbedarf des Ratsuchenden</a:t>
            </a:r>
          </a:p>
          <a:p>
            <a:pPr eaLnBrk="0" hangingPunct="0">
              <a:lnSpc>
                <a:spcPct val="110000"/>
              </a:lnSpc>
              <a:spcBef>
                <a:spcPts val="200"/>
              </a:spcBef>
              <a:buClr>
                <a:srgbClr val="006398"/>
              </a:buClr>
              <a:buSzPct val="130000"/>
            </a:pPr>
            <a:r>
              <a:rPr lang="de-DE" altLang="de-DE" sz="2000" b="1" dirty="0" smtClean="0">
                <a:solidFill>
                  <a:prstClr val="black"/>
                </a:solidFill>
              </a:rPr>
              <a:t> Wunsch nach prädiktiver Testung</a:t>
            </a:r>
          </a:p>
        </p:txBody>
      </p:sp>
      <p:pic>
        <p:nvPicPr>
          <p:cNvPr id="7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52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192224"/>
            <a:ext cx="5410899" cy="692684"/>
          </a:xfrm>
        </p:spPr>
        <p:txBody>
          <a:bodyPr/>
          <a:lstStyle/>
          <a:p>
            <a:r>
              <a:rPr lang="de-DE" sz="2400" dirty="0"/>
              <a:t>Humangenetische Sprechstunde</a:t>
            </a: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063" y="890816"/>
            <a:ext cx="5885573" cy="377037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58991" t="5841" b="44739"/>
          <a:stretch/>
        </p:blipFill>
        <p:spPr>
          <a:xfrm>
            <a:off x="4808268" y="802748"/>
            <a:ext cx="3083422" cy="2380415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346752" y="4756080"/>
            <a:ext cx="664845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5113" indent="-265113" defTabSz="7620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lnSpc>
                <a:spcPct val="110000"/>
              </a:lnSpc>
              <a:spcBef>
                <a:spcPts val="400"/>
              </a:spcBef>
              <a:buClr>
                <a:srgbClr val="006398"/>
              </a:buClr>
              <a:buSzPct val="130000"/>
            </a:pPr>
            <a:r>
              <a:rPr lang="de-DE" altLang="de-DE" sz="2400" dirty="0" smtClean="0">
                <a:solidFill>
                  <a:prstClr val="black"/>
                </a:solidFill>
              </a:rPr>
              <a:t> </a:t>
            </a:r>
            <a:r>
              <a:rPr lang="de-DE" altLang="de-DE" sz="2000" b="1" dirty="0" smtClean="0">
                <a:solidFill>
                  <a:prstClr val="black"/>
                </a:solidFill>
              </a:rPr>
              <a:t>Klinischer Verdacht auf erbliches Tumorsyndrom</a:t>
            </a:r>
          </a:p>
          <a:p>
            <a:pPr eaLnBrk="0" hangingPunct="0">
              <a:lnSpc>
                <a:spcPct val="110000"/>
              </a:lnSpc>
              <a:spcBef>
                <a:spcPts val="200"/>
              </a:spcBef>
              <a:buClr>
                <a:srgbClr val="006398"/>
              </a:buClr>
              <a:buSzPct val="130000"/>
            </a:pPr>
            <a:r>
              <a:rPr lang="de-DE" altLang="de-DE" sz="2000" b="1" dirty="0" smtClean="0">
                <a:solidFill>
                  <a:prstClr val="black"/>
                </a:solidFill>
              </a:rPr>
              <a:t> Befunderläuterung nach genetischer Diagnostik</a:t>
            </a:r>
          </a:p>
          <a:p>
            <a:pPr eaLnBrk="0" hangingPunct="0">
              <a:lnSpc>
                <a:spcPct val="110000"/>
              </a:lnSpc>
              <a:spcBef>
                <a:spcPts val="200"/>
              </a:spcBef>
              <a:buClr>
                <a:srgbClr val="006398"/>
              </a:buClr>
              <a:buSzPct val="130000"/>
            </a:pPr>
            <a:r>
              <a:rPr lang="de-DE" altLang="de-DE" sz="2000" b="1" dirty="0" smtClean="0">
                <a:solidFill>
                  <a:prstClr val="black"/>
                </a:solidFill>
              </a:rPr>
              <a:t> Informationsbedarf des Ratsuchenden</a:t>
            </a:r>
          </a:p>
          <a:p>
            <a:pPr eaLnBrk="0" hangingPunct="0">
              <a:lnSpc>
                <a:spcPct val="110000"/>
              </a:lnSpc>
              <a:spcBef>
                <a:spcPts val="200"/>
              </a:spcBef>
              <a:buClr>
                <a:srgbClr val="006398"/>
              </a:buClr>
              <a:buSzPct val="130000"/>
            </a:pPr>
            <a:r>
              <a:rPr lang="de-DE" altLang="de-DE" sz="2000" b="1" dirty="0" smtClean="0">
                <a:solidFill>
                  <a:prstClr val="black"/>
                </a:solidFill>
              </a:rPr>
              <a:t> Wunsch nach prädiktiver Testung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/>
          <a:srcRect l="13134" t="16402" r="14776" b="5589"/>
          <a:stretch/>
        </p:blipFill>
        <p:spPr>
          <a:xfrm>
            <a:off x="604511" y="1077678"/>
            <a:ext cx="7848275" cy="47772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02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altLang="de-DE" sz="2400" dirty="0"/>
              <a:t>Warum ist die Identifizierung der Familien wichtig?</a:t>
            </a:r>
            <a:endParaRPr lang="de-DE" sz="2400" dirty="0"/>
          </a:p>
          <a:p>
            <a:endParaRPr lang="de-DE" dirty="0"/>
          </a:p>
        </p:txBody>
      </p:sp>
      <p:sp>
        <p:nvSpPr>
          <p:cNvPr id="4" name="Rectangle 3"/>
          <p:cNvSpPr>
            <a:spLocks/>
          </p:cNvSpPr>
          <p:nvPr/>
        </p:nvSpPr>
        <p:spPr bwMode="auto">
          <a:xfrm>
            <a:off x="5270534" y="1571076"/>
            <a:ext cx="3556000" cy="430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30000"/>
              </a:spcBef>
              <a:buFont typeface="Arial" charset="0"/>
              <a:buChar char="•"/>
            </a:pPr>
            <a:r>
              <a:rPr lang="de-DE" altLang="de-DE" sz="2200" b="1" dirty="0" smtClean="0">
                <a:solidFill>
                  <a:srgbClr val="7E0000"/>
                </a:solidFill>
              </a:rPr>
              <a:t>Korrekte Diagnose</a:t>
            </a:r>
            <a:endParaRPr lang="de-DE" altLang="de-DE" sz="2200" b="1" dirty="0">
              <a:solidFill>
                <a:srgbClr val="7E0000"/>
              </a:solidFill>
            </a:endParaRPr>
          </a:p>
          <a:p>
            <a:pPr marL="342900" indent="-342900" eaLnBrk="0" hangingPunct="0">
              <a:spcBef>
                <a:spcPct val="30000"/>
              </a:spcBef>
              <a:buFont typeface="Arial" charset="0"/>
              <a:buChar char="•"/>
            </a:pPr>
            <a:r>
              <a:rPr lang="de-DE" altLang="de-DE" sz="2200" b="1" dirty="0" smtClean="0">
                <a:solidFill>
                  <a:srgbClr val="7E0000"/>
                </a:solidFill>
              </a:rPr>
              <a:t>Erkrankungsrisiken</a:t>
            </a:r>
            <a:endParaRPr lang="de-DE" altLang="de-DE" sz="2200" b="1" dirty="0">
              <a:solidFill>
                <a:srgbClr val="7E0000"/>
              </a:solidFill>
            </a:endParaRPr>
          </a:p>
          <a:p>
            <a:pPr marL="342900" indent="-342900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de-DE" altLang="de-DE" sz="2200" b="1" dirty="0" smtClean="0">
                <a:solidFill>
                  <a:srgbClr val="7E0000"/>
                </a:solidFill>
              </a:rPr>
              <a:t>Genetische </a:t>
            </a:r>
            <a:r>
              <a:rPr lang="de-DE" altLang="de-DE" sz="2200" b="1" dirty="0">
                <a:solidFill>
                  <a:srgbClr val="7E0000"/>
                </a:solidFill>
              </a:rPr>
              <a:t>Testung </a:t>
            </a:r>
          </a:p>
          <a:p>
            <a:pPr marL="342900" indent="-342900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de-DE" altLang="de-DE" sz="2200" b="1" dirty="0">
                <a:solidFill>
                  <a:srgbClr val="7E0000"/>
                </a:solidFill>
              </a:rPr>
              <a:t>Vorsorge / </a:t>
            </a:r>
            <a:r>
              <a:rPr lang="de-DE" altLang="de-DE" sz="2200" b="1" dirty="0" smtClean="0">
                <a:solidFill>
                  <a:srgbClr val="7E0000"/>
                </a:solidFill>
              </a:rPr>
              <a:t>Früherkennung</a:t>
            </a:r>
          </a:p>
          <a:p>
            <a:pPr marL="342900" indent="-342900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de-DE" altLang="de-DE" sz="2200" b="1" dirty="0" smtClean="0">
                <a:solidFill>
                  <a:srgbClr val="7E0000"/>
                </a:solidFill>
              </a:rPr>
              <a:t>Individuelle Therapie</a:t>
            </a:r>
            <a:endParaRPr lang="de-DE" altLang="de-DE" sz="2200" b="1" dirty="0">
              <a:solidFill>
                <a:srgbClr val="7E0000"/>
              </a:solidFill>
            </a:endParaRPr>
          </a:p>
          <a:p>
            <a:pPr marL="342900" indent="-342900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de-DE" altLang="de-DE" sz="2200" b="1" dirty="0">
                <a:solidFill>
                  <a:srgbClr val="7E0000"/>
                </a:solidFill>
              </a:rPr>
              <a:t>Multidisziplinäre Betreuung</a:t>
            </a:r>
          </a:p>
          <a:p>
            <a:pPr marL="342900" indent="-342900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de-DE" altLang="de-DE" sz="2200" b="1" dirty="0">
                <a:solidFill>
                  <a:srgbClr val="7E0000"/>
                </a:solidFill>
              </a:rPr>
              <a:t>Spezialisierte Zentren</a:t>
            </a:r>
          </a:p>
        </p:txBody>
      </p:sp>
      <p:pic>
        <p:nvPicPr>
          <p:cNvPr id="5" name="Picture 4" descr="AD-pedigree"/>
          <p:cNvPicPr>
            <a:picLocks noChangeAspect="1" noChangeArrowheads="1"/>
          </p:cNvPicPr>
          <p:nvPr/>
        </p:nvPicPr>
        <p:blipFill>
          <a:blip r:embed="rId3"/>
          <a:srcRect l="3506" t="21597" r="5504" b="8936"/>
          <a:stretch>
            <a:fillRect/>
          </a:stretch>
        </p:blipFill>
        <p:spPr bwMode="auto">
          <a:xfrm>
            <a:off x="355032" y="1161846"/>
            <a:ext cx="471805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pieren 193"/>
          <p:cNvGrpSpPr>
            <a:grpSpLocks/>
          </p:cNvGrpSpPr>
          <p:nvPr/>
        </p:nvGrpSpPr>
        <p:grpSpPr bwMode="auto">
          <a:xfrm>
            <a:off x="579997" y="4223507"/>
            <a:ext cx="4359275" cy="1514475"/>
            <a:chOff x="583658" y="4563291"/>
            <a:chExt cx="4597945" cy="1679712"/>
          </a:xfrm>
        </p:grpSpPr>
        <p:grpSp>
          <p:nvGrpSpPr>
            <p:cNvPr id="7" name="Gruppieren 109"/>
            <p:cNvGrpSpPr>
              <a:grpSpLocks/>
            </p:cNvGrpSpPr>
            <p:nvPr/>
          </p:nvGrpSpPr>
          <p:grpSpPr bwMode="auto">
            <a:xfrm>
              <a:off x="583658" y="4563291"/>
              <a:ext cx="4597945" cy="1679712"/>
              <a:chOff x="1820273" y="2410642"/>
              <a:chExt cx="4740276" cy="1751013"/>
            </a:xfrm>
          </p:grpSpPr>
          <p:sp>
            <p:nvSpPr>
              <p:cNvPr id="12" name="Rectangle 6"/>
              <p:cNvSpPr>
                <a:spLocks noChangeArrowheads="1"/>
              </p:cNvSpPr>
              <p:nvPr/>
            </p:nvSpPr>
            <p:spPr bwMode="auto">
              <a:xfrm>
                <a:off x="1820273" y="3220267"/>
                <a:ext cx="130175" cy="131763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1820273" y="3220267"/>
                <a:ext cx="130175" cy="13176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Line 11"/>
              <p:cNvSpPr>
                <a:spLocks noChangeShapeType="1"/>
              </p:cNvSpPr>
              <p:nvPr/>
            </p:nvSpPr>
            <p:spPr bwMode="auto">
              <a:xfrm flipH="1">
                <a:off x="1958386" y="3293292"/>
                <a:ext cx="438150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>
                <a:off x="3909423" y="2410642"/>
                <a:ext cx="128588" cy="130175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Line 14"/>
              <p:cNvSpPr>
                <a:spLocks noChangeShapeType="1"/>
              </p:cNvSpPr>
              <p:nvPr/>
            </p:nvSpPr>
            <p:spPr bwMode="auto">
              <a:xfrm flipH="1">
                <a:off x="4047536" y="2482080"/>
                <a:ext cx="436563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" name="Oval 15"/>
              <p:cNvSpPr>
                <a:spLocks noChangeArrowheads="1"/>
              </p:cNvSpPr>
              <p:nvPr/>
            </p:nvSpPr>
            <p:spPr bwMode="auto">
              <a:xfrm>
                <a:off x="4484098" y="2410642"/>
                <a:ext cx="131763" cy="130175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Line 17"/>
              <p:cNvSpPr>
                <a:spLocks noChangeShapeType="1"/>
              </p:cNvSpPr>
              <p:nvPr/>
            </p:nvSpPr>
            <p:spPr bwMode="auto">
              <a:xfrm flipH="1">
                <a:off x="4047536" y="2482080"/>
                <a:ext cx="436563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2755311" y="3220267"/>
                <a:ext cx="131763" cy="131763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Rectangle 20"/>
              <p:cNvSpPr>
                <a:spLocks noChangeArrowheads="1"/>
              </p:cNvSpPr>
              <p:nvPr/>
            </p:nvSpPr>
            <p:spPr bwMode="auto">
              <a:xfrm>
                <a:off x="3115673" y="3220267"/>
                <a:ext cx="131763" cy="131763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Rectangle 21"/>
              <p:cNvSpPr>
                <a:spLocks noChangeArrowheads="1"/>
              </p:cNvSpPr>
              <p:nvPr/>
            </p:nvSpPr>
            <p:spPr bwMode="auto">
              <a:xfrm>
                <a:off x="3115673" y="3220267"/>
                <a:ext cx="131763" cy="131763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Line 23"/>
              <p:cNvSpPr>
                <a:spLocks noChangeShapeType="1"/>
              </p:cNvSpPr>
              <p:nvPr/>
            </p:nvSpPr>
            <p:spPr bwMode="auto">
              <a:xfrm flipH="1">
                <a:off x="3255373" y="3293292"/>
                <a:ext cx="436563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3" name="Oval 24"/>
              <p:cNvSpPr>
                <a:spLocks noChangeArrowheads="1"/>
              </p:cNvSpPr>
              <p:nvPr/>
            </p:nvSpPr>
            <p:spPr bwMode="auto">
              <a:xfrm>
                <a:off x="4557123" y="3220267"/>
                <a:ext cx="128588" cy="131763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Line 26"/>
              <p:cNvSpPr>
                <a:spLocks noChangeShapeType="1"/>
              </p:cNvSpPr>
              <p:nvPr/>
            </p:nvSpPr>
            <p:spPr bwMode="auto">
              <a:xfrm flipH="1">
                <a:off x="4118973" y="3293292"/>
                <a:ext cx="438150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" name="Rectangle 27"/>
              <p:cNvSpPr>
                <a:spLocks noChangeArrowheads="1"/>
              </p:cNvSpPr>
              <p:nvPr/>
            </p:nvSpPr>
            <p:spPr bwMode="auto">
              <a:xfrm>
                <a:off x="4917486" y="3220267"/>
                <a:ext cx="130175" cy="131763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Oval 29"/>
              <p:cNvSpPr>
                <a:spLocks noChangeArrowheads="1"/>
              </p:cNvSpPr>
              <p:nvPr/>
            </p:nvSpPr>
            <p:spPr bwMode="auto">
              <a:xfrm>
                <a:off x="5925548" y="3220267"/>
                <a:ext cx="130175" cy="131763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Oval 30"/>
              <p:cNvSpPr>
                <a:spLocks noChangeArrowheads="1"/>
              </p:cNvSpPr>
              <p:nvPr/>
            </p:nvSpPr>
            <p:spPr bwMode="auto">
              <a:xfrm>
                <a:off x="5925548" y="3220267"/>
                <a:ext cx="130175" cy="13176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32"/>
              <p:cNvSpPr>
                <a:spLocks noChangeShapeType="1"/>
              </p:cNvSpPr>
              <p:nvPr/>
            </p:nvSpPr>
            <p:spPr bwMode="auto">
              <a:xfrm flipH="1">
                <a:off x="5487398" y="3293292"/>
                <a:ext cx="436563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" name="Oval 33"/>
              <p:cNvSpPr>
                <a:spLocks noChangeArrowheads="1"/>
              </p:cNvSpPr>
              <p:nvPr/>
            </p:nvSpPr>
            <p:spPr bwMode="auto">
              <a:xfrm>
                <a:off x="6428786" y="3220267"/>
                <a:ext cx="131763" cy="131763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Oval 35"/>
              <p:cNvSpPr>
                <a:spLocks noChangeArrowheads="1"/>
              </p:cNvSpPr>
              <p:nvPr/>
            </p:nvSpPr>
            <p:spPr bwMode="auto">
              <a:xfrm>
                <a:off x="2396536" y="3220267"/>
                <a:ext cx="130175" cy="131763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37"/>
              <p:cNvSpPr>
                <a:spLocks noChangeShapeType="1"/>
              </p:cNvSpPr>
              <p:nvPr/>
            </p:nvSpPr>
            <p:spPr bwMode="auto">
              <a:xfrm flipH="1">
                <a:off x="1958386" y="3293292"/>
                <a:ext cx="438150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" name="Rectangle 38"/>
              <p:cNvSpPr>
                <a:spLocks noChangeArrowheads="1"/>
              </p:cNvSpPr>
              <p:nvPr/>
            </p:nvSpPr>
            <p:spPr bwMode="auto">
              <a:xfrm>
                <a:off x="1891711" y="4029892"/>
                <a:ext cx="130175" cy="131763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Oval 40"/>
              <p:cNvSpPr>
                <a:spLocks noChangeArrowheads="1"/>
              </p:cNvSpPr>
              <p:nvPr/>
            </p:nvSpPr>
            <p:spPr bwMode="auto">
              <a:xfrm>
                <a:off x="2467973" y="4029892"/>
                <a:ext cx="131763" cy="131763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Oval 42"/>
              <p:cNvSpPr>
                <a:spLocks noChangeArrowheads="1"/>
              </p:cNvSpPr>
              <p:nvPr/>
            </p:nvSpPr>
            <p:spPr bwMode="auto">
              <a:xfrm>
                <a:off x="3691936" y="3220267"/>
                <a:ext cx="130175" cy="131763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Line 44"/>
              <p:cNvSpPr>
                <a:spLocks noChangeShapeType="1"/>
              </p:cNvSpPr>
              <p:nvPr/>
            </p:nvSpPr>
            <p:spPr bwMode="auto">
              <a:xfrm flipH="1">
                <a:off x="3255373" y="3293292"/>
                <a:ext cx="436563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" name="Oval 45"/>
              <p:cNvSpPr>
                <a:spLocks noChangeArrowheads="1"/>
              </p:cNvSpPr>
              <p:nvPr/>
            </p:nvSpPr>
            <p:spPr bwMode="auto">
              <a:xfrm>
                <a:off x="3404598" y="4029892"/>
                <a:ext cx="130175" cy="131763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Rectangle 47"/>
              <p:cNvSpPr>
                <a:spLocks noChangeArrowheads="1"/>
              </p:cNvSpPr>
              <p:nvPr/>
            </p:nvSpPr>
            <p:spPr bwMode="auto">
              <a:xfrm>
                <a:off x="5347698" y="3220267"/>
                <a:ext cx="131763" cy="131763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Line 49"/>
              <p:cNvSpPr>
                <a:spLocks noChangeShapeType="1"/>
              </p:cNvSpPr>
              <p:nvPr/>
            </p:nvSpPr>
            <p:spPr bwMode="auto">
              <a:xfrm flipH="1">
                <a:off x="5487398" y="3293292"/>
                <a:ext cx="436563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/>
            </p:nvSpPr>
            <p:spPr bwMode="auto">
              <a:xfrm>
                <a:off x="4987336" y="4029892"/>
                <a:ext cx="131763" cy="131763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Rectangle 52"/>
              <p:cNvSpPr>
                <a:spLocks noChangeArrowheads="1"/>
              </p:cNvSpPr>
              <p:nvPr/>
            </p:nvSpPr>
            <p:spPr bwMode="auto">
              <a:xfrm>
                <a:off x="5565186" y="4029892"/>
                <a:ext cx="130175" cy="131763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Oval 54"/>
              <p:cNvSpPr>
                <a:spLocks noChangeArrowheads="1"/>
              </p:cNvSpPr>
              <p:nvPr/>
            </p:nvSpPr>
            <p:spPr bwMode="auto">
              <a:xfrm>
                <a:off x="6141448" y="4029892"/>
                <a:ext cx="130175" cy="131763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Rectangle 56"/>
              <p:cNvSpPr>
                <a:spLocks noChangeArrowheads="1"/>
              </p:cNvSpPr>
              <p:nvPr/>
            </p:nvSpPr>
            <p:spPr bwMode="auto">
              <a:xfrm>
                <a:off x="3979273" y="3220267"/>
                <a:ext cx="131763" cy="131763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Line 58"/>
              <p:cNvSpPr>
                <a:spLocks noChangeShapeType="1"/>
              </p:cNvSpPr>
              <p:nvPr/>
            </p:nvSpPr>
            <p:spPr bwMode="auto">
              <a:xfrm flipH="1">
                <a:off x="4118973" y="3293292"/>
                <a:ext cx="438150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" name="Rectangle 59"/>
              <p:cNvSpPr>
                <a:spLocks noChangeArrowheads="1"/>
              </p:cNvSpPr>
              <p:nvPr/>
            </p:nvSpPr>
            <p:spPr bwMode="auto">
              <a:xfrm>
                <a:off x="3979273" y="4029892"/>
                <a:ext cx="131763" cy="131763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Rectangle 61"/>
              <p:cNvSpPr>
                <a:spLocks noChangeArrowheads="1"/>
              </p:cNvSpPr>
              <p:nvPr/>
            </p:nvSpPr>
            <p:spPr bwMode="auto">
              <a:xfrm>
                <a:off x="4557123" y="4029892"/>
                <a:ext cx="128588" cy="131763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Line 63"/>
              <p:cNvSpPr>
                <a:spLocks noChangeShapeType="1"/>
              </p:cNvSpPr>
              <p:nvPr/>
            </p:nvSpPr>
            <p:spPr bwMode="auto">
              <a:xfrm>
                <a:off x="4268198" y="2482080"/>
                <a:ext cx="1588" cy="54610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" name="Line 64"/>
              <p:cNvSpPr>
                <a:spLocks noChangeShapeType="1"/>
              </p:cNvSpPr>
              <p:nvPr/>
            </p:nvSpPr>
            <p:spPr bwMode="auto">
              <a:xfrm>
                <a:off x="4268198" y="2482080"/>
                <a:ext cx="1588" cy="54610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" name="Line 65"/>
              <p:cNvSpPr>
                <a:spLocks noChangeShapeType="1"/>
              </p:cNvSpPr>
              <p:nvPr/>
            </p:nvSpPr>
            <p:spPr bwMode="auto">
              <a:xfrm>
                <a:off x="4268198" y="2482080"/>
                <a:ext cx="1588" cy="54610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" name="Line 66"/>
              <p:cNvSpPr>
                <a:spLocks noChangeShapeType="1"/>
              </p:cNvSpPr>
              <p:nvPr/>
            </p:nvSpPr>
            <p:spPr bwMode="auto">
              <a:xfrm>
                <a:off x="4268198" y="2482080"/>
                <a:ext cx="1588" cy="54610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" name="Line 67"/>
              <p:cNvSpPr>
                <a:spLocks noChangeShapeType="1"/>
              </p:cNvSpPr>
              <p:nvPr/>
            </p:nvSpPr>
            <p:spPr bwMode="auto">
              <a:xfrm>
                <a:off x="4268198" y="2482080"/>
                <a:ext cx="1588" cy="54610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" name="Line 68"/>
              <p:cNvSpPr>
                <a:spLocks noChangeShapeType="1"/>
              </p:cNvSpPr>
              <p:nvPr/>
            </p:nvSpPr>
            <p:spPr bwMode="auto">
              <a:xfrm>
                <a:off x="4268198" y="2482080"/>
                <a:ext cx="1588" cy="54610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" name="Line 69"/>
              <p:cNvSpPr>
                <a:spLocks noChangeShapeType="1"/>
              </p:cNvSpPr>
              <p:nvPr/>
            </p:nvSpPr>
            <p:spPr bwMode="auto">
              <a:xfrm>
                <a:off x="4268198" y="2482080"/>
                <a:ext cx="1588" cy="54610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" name="Line 70"/>
              <p:cNvSpPr>
                <a:spLocks noChangeShapeType="1"/>
              </p:cNvSpPr>
              <p:nvPr/>
            </p:nvSpPr>
            <p:spPr bwMode="auto">
              <a:xfrm>
                <a:off x="1891711" y="3028180"/>
                <a:ext cx="1588" cy="1920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" name="Line 71"/>
              <p:cNvSpPr>
                <a:spLocks noChangeShapeType="1"/>
              </p:cNvSpPr>
              <p:nvPr/>
            </p:nvSpPr>
            <p:spPr bwMode="auto">
              <a:xfrm>
                <a:off x="2828336" y="3028180"/>
                <a:ext cx="1588" cy="1920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" name="Line 72"/>
              <p:cNvSpPr>
                <a:spLocks noChangeShapeType="1"/>
              </p:cNvSpPr>
              <p:nvPr/>
            </p:nvSpPr>
            <p:spPr bwMode="auto">
              <a:xfrm>
                <a:off x="3188698" y="3028180"/>
                <a:ext cx="1588" cy="1920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" name="Line 73"/>
              <p:cNvSpPr>
                <a:spLocks noChangeShapeType="1"/>
              </p:cNvSpPr>
              <p:nvPr/>
            </p:nvSpPr>
            <p:spPr bwMode="auto">
              <a:xfrm>
                <a:off x="4628561" y="3028180"/>
                <a:ext cx="1588" cy="1920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" name="Line 74"/>
              <p:cNvSpPr>
                <a:spLocks noChangeShapeType="1"/>
              </p:cNvSpPr>
              <p:nvPr/>
            </p:nvSpPr>
            <p:spPr bwMode="auto">
              <a:xfrm>
                <a:off x="4988923" y="3028180"/>
                <a:ext cx="1588" cy="1920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8" name="Line 75"/>
              <p:cNvSpPr>
                <a:spLocks noChangeShapeType="1"/>
              </p:cNvSpPr>
              <p:nvPr/>
            </p:nvSpPr>
            <p:spPr bwMode="auto">
              <a:xfrm>
                <a:off x="5996986" y="3028180"/>
                <a:ext cx="1588" cy="1920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9" name="Line 76"/>
              <p:cNvSpPr>
                <a:spLocks noChangeShapeType="1"/>
              </p:cNvSpPr>
              <p:nvPr/>
            </p:nvSpPr>
            <p:spPr bwMode="auto">
              <a:xfrm>
                <a:off x="6500223" y="3028180"/>
                <a:ext cx="1588" cy="1920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" name="Line 77"/>
              <p:cNvSpPr>
                <a:spLocks noChangeShapeType="1"/>
              </p:cNvSpPr>
              <p:nvPr/>
            </p:nvSpPr>
            <p:spPr bwMode="auto">
              <a:xfrm>
                <a:off x="2179048" y="3293292"/>
                <a:ext cx="1588" cy="544513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" name="Line 78"/>
              <p:cNvSpPr>
                <a:spLocks noChangeShapeType="1"/>
              </p:cNvSpPr>
              <p:nvPr/>
            </p:nvSpPr>
            <p:spPr bwMode="auto">
              <a:xfrm>
                <a:off x="2179048" y="3293292"/>
                <a:ext cx="1588" cy="544513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2" name="Line 79"/>
              <p:cNvSpPr>
                <a:spLocks noChangeShapeType="1"/>
              </p:cNvSpPr>
              <p:nvPr/>
            </p:nvSpPr>
            <p:spPr bwMode="auto">
              <a:xfrm>
                <a:off x="3476036" y="3293292"/>
                <a:ext cx="1588" cy="544513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3" name="Line 80"/>
              <p:cNvSpPr>
                <a:spLocks noChangeShapeType="1"/>
              </p:cNvSpPr>
              <p:nvPr/>
            </p:nvSpPr>
            <p:spPr bwMode="auto">
              <a:xfrm>
                <a:off x="5708061" y="3293292"/>
                <a:ext cx="1588" cy="544513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4" name="Line 81"/>
              <p:cNvSpPr>
                <a:spLocks noChangeShapeType="1"/>
              </p:cNvSpPr>
              <p:nvPr/>
            </p:nvSpPr>
            <p:spPr bwMode="auto">
              <a:xfrm>
                <a:off x="5708061" y="3293292"/>
                <a:ext cx="1588" cy="544513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5" name="Line 82"/>
              <p:cNvSpPr>
                <a:spLocks noChangeShapeType="1"/>
              </p:cNvSpPr>
              <p:nvPr/>
            </p:nvSpPr>
            <p:spPr bwMode="auto">
              <a:xfrm>
                <a:off x="5708061" y="3293292"/>
                <a:ext cx="1588" cy="544513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6" name="Line 83"/>
              <p:cNvSpPr>
                <a:spLocks noChangeShapeType="1"/>
              </p:cNvSpPr>
              <p:nvPr/>
            </p:nvSpPr>
            <p:spPr bwMode="auto">
              <a:xfrm>
                <a:off x="4339636" y="3293292"/>
                <a:ext cx="1588" cy="544513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" name="Line 84"/>
              <p:cNvSpPr>
                <a:spLocks noChangeShapeType="1"/>
              </p:cNvSpPr>
              <p:nvPr/>
            </p:nvSpPr>
            <p:spPr bwMode="auto">
              <a:xfrm>
                <a:off x="4339636" y="3293292"/>
                <a:ext cx="1588" cy="544513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" name="Line 85"/>
              <p:cNvSpPr>
                <a:spLocks noChangeShapeType="1"/>
              </p:cNvSpPr>
              <p:nvPr/>
            </p:nvSpPr>
            <p:spPr bwMode="auto">
              <a:xfrm>
                <a:off x="1963148" y="3837805"/>
                <a:ext cx="1588" cy="1920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" name="Line 86"/>
              <p:cNvSpPr>
                <a:spLocks noChangeShapeType="1"/>
              </p:cNvSpPr>
              <p:nvPr/>
            </p:nvSpPr>
            <p:spPr bwMode="auto">
              <a:xfrm>
                <a:off x="2539411" y="3837805"/>
                <a:ext cx="1588" cy="1920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" name="Line 87"/>
              <p:cNvSpPr>
                <a:spLocks noChangeShapeType="1"/>
              </p:cNvSpPr>
              <p:nvPr/>
            </p:nvSpPr>
            <p:spPr bwMode="auto">
              <a:xfrm>
                <a:off x="3476036" y="3837805"/>
                <a:ext cx="1588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1" name="Line 88"/>
              <p:cNvSpPr>
                <a:spLocks noChangeShapeType="1"/>
              </p:cNvSpPr>
              <p:nvPr/>
            </p:nvSpPr>
            <p:spPr bwMode="auto">
              <a:xfrm>
                <a:off x="3476036" y="3837805"/>
                <a:ext cx="1588" cy="1920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2" name="Line 89"/>
              <p:cNvSpPr>
                <a:spLocks noChangeShapeType="1"/>
              </p:cNvSpPr>
              <p:nvPr/>
            </p:nvSpPr>
            <p:spPr bwMode="auto">
              <a:xfrm>
                <a:off x="5060361" y="3837805"/>
                <a:ext cx="1588" cy="1920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3" name="Line 90"/>
              <p:cNvSpPr>
                <a:spLocks noChangeShapeType="1"/>
              </p:cNvSpPr>
              <p:nvPr/>
            </p:nvSpPr>
            <p:spPr bwMode="auto">
              <a:xfrm>
                <a:off x="5636623" y="3837805"/>
                <a:ext cx="1588" cy="1920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4" name="Line 91"/>
              <p:cNvSpPr>
                <a:spLocks noChangeShapeType="1"/>
              </p:cNvSpPr>
              <p:nvPr/>
            </p:nvSpPr>
            <p:spPr bwMode="auto">
              <a:xfrm>
                <a:off x="6212886" y="3837805"/>
                <a:ext cx="1588" cy="1920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5" name="Line 92"/>
              <p:cNvSpPr>
                <a:spLocks noChangeShapeType="1"/>
              </p:cNvSpPr>
              <p:nvPr/>
            </p:nvSpPr>
            <p:spPr bwMode="auto">
              <a:xfrm>
                <a:off x="4052298" y="3837805"/>
                <a:ext cx="1588" cy="1920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6" name="Line 93"/>
              <p:cNvSpPr>
                <a:spLocks noChangeShapeType="1"/>
              </p:cNvSpPr>
              <p:nvPr/>
            </p:nvSpPr>
            <p:spPr bwMode="auto">
              <a:xfrm>
                <a:off x="4628561" y="3837805"/>
                <a:ext cx="1588" cy="1920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7" name="Line 94"/>
              <p:cNvSpPr>
                <a:spLocks noChangeShapeType="1"/>
              </p:cNvSpPr>
              <p:nvPr/>
            </p:nvSpPr>
            <p:spPr bwMode="auto">
              <a:xfrm>
                <a:off x="1891711" y="3028180"/>
                <a:ext cx="2376488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8" name="Line 95"/>
              <p:cNvSpPr>
                <a:spLocks noChangeShapeType="1"/>
              </p:cNvSpPr>
              <p:nvPr/>
            </p:nvSpPr>
            <p:spPr bwMode="auto">
              <a:xfrm>
                <a:off x="2828336" y="3028180"/>
                <a:ext cx="1439863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9" name="Line 96"/>
              <p:cNvSpPr>
                <a:spLocks noChangeShapeType="1"/>
              </p:cNvSpPr>
              <p:nvPr/>
            </p:nvSpPr>
            <p:spPr bwMode="auto">
              <a:xfrm>
                <a:off x="3188698" y="3028180"/>
                <a:ext cx="1079500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" name="Line 97"/>
              <p:cNvSpPr>
                <a:spLocks noChangeShapeType="1"/>
              </p:cNvSpPr>
              <p:nvPr/>
            </p:nvSpPr>
            <p:spPr bwMode="auto">
              <a:xfrm>
                <a:off x="4268198" y="3028180"/>
                <a:ext cx="360363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" name="Line 98"/>
              <p:cNvSpPr>
                <a:spLocks noChangeShapeType="1"/>
              </p:cNvSpPr>
              <p:nvPr/>
            </p:nvSpPr>
            <p:spPr bwMode="auto">
              <a:xfrm>
                <a:off x="4268198" y="3028180"/>
                <a:ext cx="720725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" name="Line 99"/>
              <p:cNvSpPr>
                <a:spLocks noChangeShapeType="1"/>
              </p:cNvSpPr>
              <p:nvPr/>
            </p:nvSpPr>
            <p:spPr bwMode="auto">
              <a:xfrm>
                <a:off x="4268198" y="3028180"/>
                <a:ext cx="1728788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" name="Line 100"/>
              <p:cNvSpPr>
                <a:spLocks noChangeShapeType="1"/>
              </p:cNvSpPr>
              <p:nvPr/>
            </p:nvSpPr>
            <p:spPr bwMode="auto">
              <a:xfrm>
                <a:off x="4268198" y="3028180"/>
                <a:ext cx="2232025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" name="Line 101"/>
              <p:cNvSpPr>
                <a:spLocks noChangeShapeType="1"/>
              </p:cNvSpPr>
              <p:nvPr/>
            </p:nvSpPr>
            <p:spPr bwMode="auto">
              <a:xfrm>
                <a:off x="1963148" y="3837805"/>
                <a:ext cx="215900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5" name="Line 102"/>
              <p:cNvSpPr>
                <a:spLocks noChangeShapeType="1"/>
              </p:cNvSpPr>
              <p:nvPr/>
            </p:nvSpPr>
            <p:spPr bwMode="auto">
              <a:xfrm>
                <a:off x="2179048" y="3837805"/>
                <a:ext cx="360363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6" name="Line 103"/>
              <p:cNvSpPr>
                <a:spLocks noChangeShapeType="1"/>
              </p:cNvSpPr>
              <p:nvPr/>
            </p:nvSpPr>
            <p:spPr bwMode="auto">
              <a:xfrm>
                <a:off x="5060361" y="3837805"/>
                <a:ext cx="647700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" name="Line 104"/>
              <p:cNvSpPr>
                <a:spLocks noChangeShapeType="1"/>
              </p:cNvSpPr>
              <p:nvPr/>
            </p:nvSpPr>
            <p:spPr bwMode="auto">
              <a:xfrm>
                <a:off x="5636623" y="3837805"/>
                <a:ext cx="71438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" name="Line 105"/>
              <p:cNvSpPr>
                <a:spLocks noChangeShapeType="1"/>
              </p:cNvSpPr>
              <p:nvPr/>
            </p:nvSpPr>
            <p:spPr bwMode="auto">
              <a:xfrm>
                <a:off x="5708061" y="3837805"/>
                <a:ext cx="504825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" name="Line 106"/>
              <p:cNvSpPr>
                <a:spLocks noChangeShapeType="1"/>
              </p:cNvSpPr>
              <p:nvPr/>
            </p:nvSpPr>
            <p:spPr bwMode="auto">
              <a:xfrm>
                <a:off x="4052298" y="3837805"/>
                <a:ext cx="287338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" name="Line 107"/>
              <p:cNvSpPr>
                <a:spLocks noChangeShapeType="1"/>
              </p:cNvSpPr>
              <p:nvPr/>
            </p:nvSpPr>
            <p:spPr bwMode="auto">
              <a:xfrm>
                <a:off x="4339636" y="3837805"/>
                <a:ext cx="288925" cy="15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" name="AutoShape 150"/>
            <p:cNvSpPr>
              <a:spLocks noChangeArrowheads="1"/>
            </p:cNvSpPr>
            <p:nvPr/>
          </p:nvSpPr>
          <p:spPr bwMode="auto">
            <a:xfrm>
              <a:off x="3257005" y="5542008"/>
              <a:ext cx="84092" cy="257902"/>
            </a:xfrm>
            <a:prstGeom prst="upArrow">
              <a:avLst>
                <a:gd name="adj1" fmla="val 50000"/>
                <a:gd name="adj2" fmla="val 57859"/>
              </a:avLst>
            </a:prstGeom>
            <a:solidFill>
              <a:srgbClr val="C40025"/>
            </a:solidFill>
            <a:ln w="9525">
              <a:solidFill>
                <a:srgbClr val="700015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9" name="AutoShape 150"/>
            <p:cNvSpPr>
              <a:spLocks noChangeArrowheads="1"/>
            </p:cNvSpPr>
            <p:nvPr/>
          </p:nvSpPr>
          <p:spPr bwMode="auto">
            <a:xfrm>
              <a:off x="1510937" y="5537654"/>
              <a:ext cx="84092" cy="257902"/>
            </a:xfrm>
            <a:prstGeom prst="upArrow">
              <a:avLst>
                <a:gd name="adj1" fmla="val 50000"/>
                <a:gd name="adj2" fmla="val 57859"/>
              </a:avLst>
            </a:prstGeom>
            <a:solidFill>
              <a:srgbClr val="C40025"/>
            </a:solidFill>
            <a:ln w="9525">
              <a:solidFill>
                <a:srgbClr val="700015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10" name="AutoShape 150"/>
            <p:cNvSpPr>
              <a:spLocks noChangeArrowheads="1"/>
            </p:cNvSpPr>
            <p:nvPr/>
          </p:nvSpPr>
          <p:spPr bwMode="auto">
            <a:xfrm>
              <a:off x="3605349" y="5542009"/>
              <a:ext cx="84092" cy="257902"/>
            </a:xfrm>
            <a:prstGeom prst="upArrow">
              <a:avLst>
                <a:gd name="adj1" fmla="val 50000"/>
                <a:gd name="adj2" fmla="val 57859"/>
              </a:avLst>
            </a:prstGeom>
            <a:solidFill>
              <a:srgbClr val="C40025"/>
            </a:solidFill>
            <a:ln w="9525">
              <a:solidFill>
                <a:srgbClr val="700015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11" name="AutoShape 150"/>
            <p:cNvSpPr>
              <a:spLocks noChangeArrowheads="1"/>
            </p:cNvSpPr>
            <p:nvPr/>
          </p:nvSpPr>
          <p:spPr bwMode="auto">
            <a:xfrm>
              <a:off x="5072742" y="5546362"/>
              <a:ext cx="84092" cy="257902"/>
            </a:xfrm>
            <a:prstGeom prst="upArrow">
              <a:avLst>
                <a:gd name="adj1" fmla="val 50000"/>
                <a:gd name="adj2" fmla="val 57859"/>
              </a:avLst>
            </a:prstGeom>
            <a:solidFill>
              <a:srgbClr val="C40025"/>
            </a:solidFill>
            <a:ln w="9525">
              <a:solidFill>
                <a:srgbClr val="700015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312988"/>
            <a:ext cx="5102232" cy="692684"/>
          </a:xfrm>
        </p:spPr>
        <p:txBody>
          <a:bodyPr/>
          <a:lstStyle/>
          <a:p>
            <a:r>
              <a:rPr lang="de-DE" sz="2400" dirty="0"/>
              <a:t>Prozedere genetische Diagnostik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50875" y="1339850"/>
            <a:ext cx="7748588" cy="3887788"/>
            <a:chOff x="539" y="1016"/>
            <a:chExt cx="4636" cy="2297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666" y="1046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666" y="1046"/>
              <a:ext cx="118" cy="1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V="1">
              <a:off x="2637" y="1016"/>
              <a:ext cx="177" cy="17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647" y="1193"/>
              <a:ext cx="12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r>
                <a:rPr lang="de-DE" altLang="de-DE" sz="1500" b="1" smtClean="0">
                  <a:solidFill>
                    <a:srgbClr val="000000"/>
                  </a:solidFill>
                </a:rPr>
                <a:t>46</a:t>
              </a:r>
              <a:endParaRPr lang="de-DE" altLang="de-DE" sz="1800" smtClean="0">
                <a:solidFill>
                  <a:prstClr val="black"/>
                </a:solidFill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>
              <a:off x="2780" y="1105"/>
              <a:ext cx="35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3139" y="1046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H="1">
              <a:off x="2780" y="1105"/>
              <a:ext cx="35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599" y="1707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599" y="1707"/>
              <a:ext cx="118" cy="118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74" y="1855"/>
              <a:ext cx="12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r>
                <a:rPr lang="de-DE" altLang="de-DE" sz="1500" b="1" smtClean="0">
                  <a:solidFill>
                    <a:srgbClr val="000000"/>
                  </a:solidFill>
                </a:rPr>
                <a:t>41</a:t>
              </a:r>
              <a:endParaRPr lang="de-DE" altLang="de-DE" sz="1800" smtClean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071" y="1707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H="1">
              <a:off x="1185" y="1766"/>
              <a:ext cx="24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780" y="1707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1780" y="1707"/>
              <a:ext cx="118" cy="1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1761" y="1855"/>
              <a:ext cx="12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r>
                <a:rPr lang="de-DE" altLang="de-DE" sz="1500" b="1" smtClean="0">
                  <a:solidFill>
                    <a:srgbClr val="000000"/>
                  </a:solidFill>
                </a:rPr>
                <a:t>35</a:t>
              </a:r>
              <a:endParaRPr lang="de-DE" altLang="de-DE" sz="1800" smtClean="0">
                <a:solidFill>
                  <a:prstClr val="black"/>
                </a:solidFill>
              </a:endParaRPr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H="1">
              <a:off x="1894" y="1766"/>
              <a:ext cx="24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3552" y="1707"/>
              <a:ext cx="119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3552" y="1707"/>
              <a:ext cx="119" cy="118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534" y="1855"/>
              <a:ext cx="12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r>
                <a:rPr lang="de-DE" altLang="de-DE" sz="1500" b="1" smtClean="0">
                  <a:solidFill>
                    <a:srgbClr val="000000"/>
                  </a:solidFill>
                </a:rPr>
                <a:t>53</a:t>
              </a:r>
              <a:endParaRPr lang="de-DE" altLang="de-DE" sz="1800" smtClean="0">
                <a:solidFill>
                  <a:prstClr val="black"/>
                </a:solidFill>
              </a:endParaRPr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H="1">
              <a:off x="3312" y="1766"/>
              <a:ext cx="24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5029" y="1707"/>
              <a:ext cx="119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5029" y="1707"/>
              <a:ext cx="119" cy="118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5011" y="1855"/>
              <a:ext cx="12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r>
                <a:rPr lang="de-DE" altLang="de-DE" sz="1500" b="1" smtClean="0">
                  <a:solidFill>
                    <a:srgbClr val="000000"/>
                  </a:solidFill>
                </a:rPr>
                <a:t>32</a:t>
              </a:r>
              <a:endParaRPr lang="de-DE" altLang="de-DE" sz="1800" smtClean="0">
                <a:solidFill>
                  <a:prstClr val="black"/>
                </a:solidFill>
              </a:endParaRPr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 flipH="1">
              <a:off x="4848" y="1766"/>
              <a:ext cx="18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426" y="1707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H="1">
              <a:off x="1185" y="1766"/>
              <a:ext cx="24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776" y="2369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 flipH="1">
              <a:off x="654" y="2428"/>
              <a:ext cx="12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1012" y="2369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 flipH="1">
              <a:off x="1126" y="2428"/>
              <a:ext cx="12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1544" y="2369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135" y="1707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 flipH="1">
              <a:off x="1894" y="1766"/>
              <a:ext cx="24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1957" y="2369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3198" y="1707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 flipH="1">
              <a:off x="3312" y="1766"/>
              <a:ext cx="24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2312" y="2369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2548" y="2369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2548" y="2369"/>
              <a:ext cx="118" cy="1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2523" y="2517"/>
              <a:ext cx="12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r>
                <a:rPr lang="de-DE" altLang="de-DE" sz="1500" b="1" smtClean="0">
                  <a:solidFill>
                    <a:srgbClr val="000000"/>
                  </a:solidFill>
                </a:rPr>
                <a:t>47</a:t>
              </a:r>
              <a:endParaRPr lang="de-DE" altLang="de-DE" sz="1800" smtClean="0">
                <a:solidFill>
                  <a:prstClr val="black"/>
                </a:solidFill>
              </a:endParaRPr>
            </a:p>
          </p:txBody>
        </p:sp>
        <p:sp>
          <p:nvSpPr>
            <p:cNvPr id="45" name="Line 44"/>
            <p:cNvSpPr>
              <a:spLocks noChangeShapeType="1"/>
            </p:cNvSpPr>
            <p:nvPr/>
          </p:nvSpPr>
          <p:spPr bwMode="auto">
            <a:xfrm flipH="1">
              <a:off x="2662" y="2428"/>
              <a:ext cx="24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3671" y="2369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3671" y="2369"/>
              <a:ext cx="118" cy="118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3652" y="2517"/>
              <a:ext cx="128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r>
                <a:rPr lang="de-DE" altLang="de-DE" sz="1500" b="1" smtClean="0">
                  <a:solidFill>
                    <a:srgbClr val="000000"/>
                  </a:solidFill>
                </a:rPr>
                <a:t>39</a:t>
              </a:r>
              <a:endParaRPr lang="de-DE" altLang="de-DE" sz="1800" smtClean="0">
                <a:solidFill>
                  <a:prstClr val="black"/>
                </a:solidFill>
              </a:endParaRPr>
            </a:p>
          </p:txBody>
        </p:sp>
        <p:sp>
          <p:nvSpPr>
            <p:cNvPr id="49" name="Line 48"/>
            <p:cNvSpPr>
              <a:spLocks noChangeShapeType="1"/>
            </p:cNvSpPr>
            <p:nvPr/>
          </p:nvSpPr>
          <p:spPr bwMode="auto">
            <a:xfrm flipH="1">
              <a:off x="3312" y="2428"/>
              <a:ext cx="35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4025" y="2369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4025" y="2369"/>
              <a:ext cx="118" cy="1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4012" y="2517"/>
              <a:ext cx="128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r>
                <a:rPr lang="de-DE" altLang="de-DE" sz="1500" b="1" smtClean="0">
                  <a:solidFill>
                    <a:srgbClr val="000000"/>
                  </a:solidFill>
                </a:rPr>
                <a:t>38</a:t>
              </a:r>
              <a:endParaRPr lang="de-DE" altLang="de-DE" sz="1800" smtClean="0">
                <a:solidFill>
                  <a:prstClr val="black"/>
                </a:solidFill>
              </a:endParaRPr>
            </a:p>
          </p:txBody>
        </p:sp>
        <p:sp>
          <p:nvSpPr>
            <p:cNvPr id="53" name="Line 52"/>
            <p:cNvSpPr>
              <a:spLocks noChangeShapeType="1"/>
            </p:cNvSpPr>
            <p:nvPr/>
          </p:nvSpPr>
          <p:spPr bwMode="auto">
            <a:xfrm flipH="1">
              <a:off x="4139" y="2428"/>
              <a:ext cx="24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4734" y="1707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55" name="Line 54"/>
            <p:cNvSpPr>
              <a:spLocks noChangeShapeType="1"/>
            </p:cNvSpPr>
            <p:nvPr/>
          </p:nvSpPr>
          <p:spPr bwMode="auto">
            <a:xfrm flipH="1">
              <a:off x="4848" y="1766"/>
              <a:ext cx="18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4734" y="2369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5029" y="2369"/>
              <a:ext cx="119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539" y="2369"/>
              <a:ext cx="119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59" name="Line 58"/>
            <p:cNvSpPr>
              <a:spLocks noChangeShapeType="1"/>
            </p:cNvSpPr>
            <p:nvPr/>
          </p:nvSpPr>
          <p:spPr bwMode="auto">
            <a:xfrm flipH="1">
              <a:off x="654" y="2428"/>
              <a:ext cx="12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658" y="3031"/>
              <a:ext cx="118" cy="118"/>
            </a:xfrm>
            <a:custGeom>
              <a:avLst/>
              <a:gdLst>
                <a:gd name="T0" fmla="*/ 0 w 354"/>
                <a:gd name="T1" fmla="*/ 0 h 355"/>
                <a:gd name="T2" fmla="*/ 0 w 354"/>
                <a:gd name="T3" fmla="*/ 0 h 355"/>
                <a:gd name="T4" fmla="*/ 0 w 354"/>
                <a:gd name="T5" fmla="*/ 0 h 355"/>
                <a:gd name="T6" fmla="*/ 0 w 354"/>
                <a:gd name="T7" fmla="*/ 0 h 355"/>
                <a:gd name="T8" fmla="*/ 0 w 354"/>
                <a:gd name="T9" fmla="*/ 0 h 3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355">
                  <a:moveTo>
                    <a:pt x="177" y="0"/>
                  </a:moveTo>
                  <a:lnTo>
                    <a:pt x="354" y="178"/>
                  </a:lnTo>
                  <a:lnTo>
                    <a:pt x="177" y="355"/>
                  </a:lnTo>
                  <a:lnTo>
                    <a:pt x="0" y="178"/>
                  </a:lnTo>
                  <a:lnTo>
                    <a:pt x="177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248" y="2369"/>
              <a:ext cx="119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62" name="Line 61"/>
            <p:cNvSpPr>
              <a:spLocks noChangeShapeType="1"/>
            </p:cNvSpPr>
            <p:nvPr/>
          </p:nvSpPr>
          <p:spPr bwMode="auto">
            <a:xfrm flipH="1">
              <a:off x="1126" y="2428"/>
              <a:ext cx="12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130" y="3031"/>
              <a:ext cx="118" cy="118"/>
            </a:xfrm>
            <a:custGeom>
              <a:avLst/>
              <a:gdLst>
                <a:gd name="T0" fmla="*/ 0 w 354"/>
                <a:gd name="T1" fmla="*/ 0 h 355"/>
                <a:gd name="T2" fmla="*/ 0 w 354"/>
                <a:gd name="T3" fmla="*/ 0 h 355"/>
                <a:gd name="T4" fmla="*/ 0 w 354"/>
                <a:gd name="T5" fmla="*/ 0 h 355"/>
                <a:gd name="T6" fmla="*/ 0 w 354"/>
                <a:gd name="T7" fmla="*/ 0 h 355"/>
                <a:gd name="T8" fmla="*/ 0 w 354"/>
                <a:gd name="T9" fmla="*/ 0 h 3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355">
                  <a:moveTo>
                    <a:pt x="177" y="0"/>
                  </a:moveTo>
                  <a:lnTo>
                    <a:pt x="354" y="178"/>
                  </a:lnTo>
                  <a:lnTo>
                    <a:pt x="177" y="355"/>
                  </a:lnTo>
                  <a:lnTo>
                    <a:pt x="0" y="178"/>
                  </a:lnTo>
                  <a:lnTo>
                    <a:pt x="177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4" name="Oval 63"/>
            <p:cNvSpPr>
              <a:spLocks noChangeArrowheads="1"/>
            </p:cNvSpPr>
            <p:nvPr/>
          </p:nvSpPr>
          <p:spPr bwMode="auto">
            <a:xfrm>
              <a:off x="2903" y="2369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65" name="Line 64"/>
            <p:cNvSpPr>
              <a:spLocks noChangeShapeType="1"/>
            </p:cNvSpPr>
            <p:nvPr/>
          </p:nvSpPr>
          <p:spPr bwMode="auto">
            <a:xfrm flipH="1">
              <a:off x="2662" y="2428"/>
              <a:ext cx="24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6" name="Oval 65"/>
            <p:cNvSpPr>
              <a:spLocks noChangeArrowheads="1"/>
            </p:cNvSpPr>
            <p:nvPr/>
          </p:nvSpPr>
          <p:spPr bwMode="auto">
            <a:xfrm>
              <a:off x="2548" y="3031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67" name="Oval 66"/>
            <p:cNvSpPr>
              <a:spLocks noChangeArrowheads="1"/>
            </p:cNvSpPr>
            <p:nvPr/>
          </p:nvSpPr>
          <p:spPr bwMode="auto">
            <a:xfrm>
              <a:off x="2548" y="3031"/>
              <a:ext cx="118" cy="118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2525" y="3178"/>
              <a:ext cx="12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r>
                <a:rPr lang="de-DE" altLang="de-DE" sz="1500" b="1" smtClean="0">
                  <a:solidFill>
                    <a:srgbClr val="000000"/>
                  </a:solidFill>
                </a:rPr>
                <a:t>22</a:t>
              </a:r>
              <a:endParaRPr lang="de-DE" altLang="de-DE" sz="1800" smtClean="0">
                <a:solidFill>
                  <a:prstClr val="black"/>
                </a:solidFill>
              </a:endParaRPr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2844" y="3031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2825" y="3178"/>
              <a:ext cx="12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r>
                <a:rPr lang="de-DE" altLang="de-DE" sz="1500" b="1" smtClean="0">
                  <a:solidFill>
                    <a:srgbClr val="000000"/>
                  </a:solidFill>
                </a:rPr>
                <a:t>17</a:t>
              </a:r>
              <a:endParaRPr lang="de-DE" altLang="de-DE" sz="1800" smtClean="0">
                <a:solidFill>
                  <a:prstClr val="black"/>
                </a:solidFill>
              </a:endParaRPr>
            </a:p>
          </p:txBody>
        </p:sp>
        <p:sp>
          <p:nvSpPr>
            <p:cNvPr id="71" name="Oval 70"/>
            <p:cNvSpPr>
              <a:spLocks noChangeArrowheads="1"/>
            </p:cNvSpPr>
            <p:nvPr/>
          </p:nvSpPr>
          <p:spPr bwMode="auto">
            <a:xfrm>
              <a:off x="4380" y="2369"/>
              <a:ext cx="118" cy="11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72" name="Line 71"/>
            <p:cNvSpPr>
              <a:spLocks noChangeShapeType="1"/>
            </p:cNvSpPr>
            <p:nvPr/>
          </p:nvSpPr>
          <p:spPr bwMode="auto">
            <a:xfrm flipH="1">
              <a:off x="4139" y="2428"/>
              <a:ext cx="24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4202" y="3031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4202" y="3031"/>
              <a:ext cx="118" cy="1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4189" y="3178"/>
              <a:ext cx="12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r>
                <a:rPr lang="de-DE" altLang="de-DE" sz="1500" b="1" smtClean="0">
                  <a:solidFill>
                    <a:srgbClr val="000000"/>
                  </a:solidFill>
                </a:rPr>
                <a:t>11</a:t>
              </a:r>
              <a:endParaRPr lang="de-DE" altLang="de-DE" sz="1800" smtClean="0">
                <a:solidFill>
                  <a:prstClr val="black"/>
                </a:solidFill>
              </a:endParaRPr>
            </a:p>
          </p:txBody>
        </p:sp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3198" y="2369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77" name="Line 76"/>
            <p:cNvSpPr>
              <a:spLocks noChangeShapeType="1"/>
            </p:cNvSpPr>
            <p:nvPr/>
          </p:nvSpPr>
          <p:spPr bwMode="auto">
            <a:xfrm flipH="1">
              <a:off x="3312" y="2428"/>
              <a:ext cx="35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3434" y="3031"/>
              <a:ext cx="118" cy="1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endParaRPr lang="de-DE" altLang="de-DE" sz="1600" smtClean="0">
                <a:solidFill>
                  <a:prstClr val="black"/>
                </a:solidFill>
              </a:endParaRPr>
            </a:p>
          </p:txBody>
        </p:sp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3457" y="3178"/>
              <a:ext cx="6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FontTx/>
                <a:buNone/>
              </a:pPr>
              <a:r>
                <a:rPr lang="de-DE" altLang="de-DE" sz="1500" b="1" smtClean="0">
                  <a:solidFill>
                    <a:srgbClr val="000000"/>
                  </a:solidFill>
                </a:rPr>
                <a:t>8</a:t>
              </a:r>
              <a:endParaRPr lang="de-DE" altLang="de-DE" sz="1800" smtClean="0">
                <a:solidFill>
                  <a:prstClr val="black"/>
                </a:solidFill>
              </a:endParaRPr>
            </a:p>
          </p:txBody>
        </p:sp>
        <p:sp>
          <p:nvSpPr>
            <p:cNvPr id="80" name="Line 79"/>
            <p:cNvSpPr>
              <a:spLocks noChangeShapeType="1"/>
            </p:cNvSpPr>
            <p:nvPr/>
          </p:nvSpPr>
          <p:spPr bwMode="auto">
            <a:xfrm>
              <a:off x="2962" y="1105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1" name="Line 80"/>
            <p:cNvSpPr>
              <a:spLocks noChangeShapeType="1"/>
            </p:cNvSpPr>
            <p:nvPr/>
          </p:nvSpPr>
          <p:spPr bwMode="auto">
            <a:xfrm>
              <a:off x="2962" y="1105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2" name="Line 81"/>
            <p:cNvSpPr>
              <a:spLocks noChangeShapeType="1"/>
            </p:cNvSpPr>
            <p:nvPr/>
          </p:nvSpPr>
          <p:spPr bwMode="auto">
            <a:xfrm>
              <a:off x="2962" y="1105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3" name="Line 82"/>
            <p:cNvSpPr>
              <a:spLocks noChangeShapeType="1"/>
            </p:cNvSpPr>
            <p:nvPr/>
          </p:nvSpPr>
          <p:spPr bwMode="auto">
            <a:xfrm>
              <a:off x="2962" y="1105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4" name="Line 83"/>
            <p:cNvSpPr>
              <a:spLocks noChangeShapeType="1"/>
            </p:cNvSpPr>
            <p:nvPr/>
          </p:nvSpPr>
          <p:spPr bwMode="auto">
            <a:xfrm>
              <a:off x="2962" y="1105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5" name="Line 84"/>
            <p:cNvSpPr>
              <a:spLocks noChangeShapeType="1"/>
            </p:cNvSpPr>
            <p:nvPr/>
          </p:nvSpPr>
          <p:spPr bwMode="auto">
            <a:xfrm>
              <a:off x="658" y="1550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6" name="Line 85"/>
            <p:cNvSpPr>
              <a:spLocks noChangeShapeType="1"/>
            </p:cNvSpPr>
            <p:nvPr/>
          </p:nvSpPr>
          <p:spPr bwMode="auto">
            <a:xfrm>
              <a:off x="1130" y="1550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7" name="Line 86"/>
            <p:cNvSpPr>
              <a:spLocks noChangeShapeType="1"/>
            </p:cNvSpPr>
            <p:nvPr/>
          </p:nvSpPr>
          <p:spPr bwMode="auto">
            <a:xfrm>
              <a:off x="1839" y="1550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8" name="Line 87"/>
            <p:cNvSpPr>
              <a:spLocks noChangeShapeType="1"/>
            </p:cNvSpPr>
            <p:nvPr/>
          </p:nvSpPr>
          <p:spPr bwMode="auto">
            <a:xfrm>
              <a:off x="3612" y="1550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9" name="Line 88"/>
            <p:cNvSpPr>
              <a:spLocks noChangeShapeType="1"/>
            </p:cNvSpPr>
            <p:nvPr/>
          </p:nvSpPr>
          <p:spPr bwMode="auto">
            <a:xfrm>
              <a:off x="5089" y="1550"/>
              <a:ext cx="1" cy="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90" name="Line 89"/>
            <p:cNvSpPr>
              <a:spLocks noChangeShapeType="1"/>
            </p:cNvSpPr>
            <p:nvPr/>
          </p:nvSpPr>
          <p:spPr bwMode="auto">
            <a:xfrm>
              <a:off x="1307" y="1766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91" name="Line 90"/>
            <p:cNvSpPr>
              <a:spLocks noChangeShapeType="1"/>
            </p:cNvSpPr>
            <p:nvPr/>
          </p:nvSpPr>
          <p:spPr bwMode="auto">
            <a:xfrm>
              <a:off x="1307" y="1766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92" name="Line 91"/>
            <p:cNvSpPr>
              <a:spLocks noChangeShapeType="1"/>
            </p:cNvSpPr>
            <p:nvPr/>
          </p:nvSpPr>
          <p:spPr bwMode="auto">
            <a:xfrm>
              <a:off x="1307" y="1766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93" name="Line 92"/>
            <p:cNvSpPr>
              <a:spLocks noChangeShapeType="1"/>
            </p:cNvSpPr>
            <p:nvPr/>
          </p:nvSpPr>
          <p:spPr bwMode="auto">
            <a:xfrm>
              <a:off x="2016" y="1766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94" name="Line 93"/>
            <p:cNvSpPr>
              <a:spLocks noChangeShapeType="1"/>
            </p:cNvSpPr>
            <p:nvPr/>
          </p:nvSpPr>
          <p:spPr bwMode="auto">
            <a:xfrm>
              <a:off x="3434" y="1766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95" name="Line 94"/>
            <p:cNvSpPr>
              <a:spLocks noChangeShapeType="1"/>
            </p:cNvSpPr>
            <p:nvPr/>
          </p:nvSpPr>
          <p:spPr bwMode="auto">
            <a:xfrm>
              <a:off x="3434" y="1766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96" name="Line 95"/>
            <p:cNvSpPr>
              <a:spLocks noChangeShapeType="1"/>
            </p:cNvSpPr>
            <p:nvPr/>
          </p:nvSpPr>
          <p:spPr bwMode="auto">
            <a:xfrm>
              <a:off x="3434" y="1766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97" name="Line 96"/>
            <p:cNvSpPr>
              <a:spLocks noChangeShapeType="1"/>
            </p:cNvSpPr>
            <p:nvPr/>
          </p:nvSpPr>
          <p:spPr bwMode="auto">
            <a:xfrm>
              <a:off x="3434" y="1766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98" name="Line 97"/>
            <p:cNvSpPr>
              <a:spLocks noChangeShapeType="1"/>
            </p:cNvSpPr>
            <p:nvPr/>
          </p:nvSpPr>
          <p:spPr bwMode="auto">
            <a:xfrm>
              <a:off x="4941" y="1766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99" name="Line 98"/>
            <p:cNvSpPr>
              <a:spLocks noChangeShapeType="1"/>
            </p:cNvSpPr>
            <p:nvPr/>
          </p:nvSpPr>
          <p:spPr bwMode="auto">
            <a:xfrm>
              <a:off x="4941" y="1766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0" name="Line 99"/>
            <p:cNvSpPr>
              <a:spLocks noChangeShapeType="1"/>
            </p:cNvSpPr>
            <p:nvPr/>
          </p:nvSpPr>
          <p:spPr bwMode="auto">
            <a:xfrm>
              <a:off x="835" y="2211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1" name="Line 100"/>
            <p:cNvSpPr>
              <a:spLocks noChangeShapeType="1"/>
            </p:cNvSpPr>
            <p:nvPr/>
          </p:nvSpPr>
          <p:spPr bwMode="auto">
            <a:xfrm>
              <a:off x="1071" y="2211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2" name="Line 101"/>
            <p:cNvSpPr>
              <a:spLocks noChangeShapeType="1"/>
            </p:cNvSpPr>
            <p:nvPr/>
          </p:nvSpPr>
          <p:spPr bwMode="auto">
            <a:xfrm>
              <a:off x="1603" y="2211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3" name="Line 102"/>
            <p:cNvSpPr>
              <a:spLocks noChangeShapeType="1"/>
            </p:cNvSpPr>
            <p:nvPr/>
          </p:nvSpPr>
          <p:spPr bwMode="auto">
            <a:xfrm>
              <a:off x="2016" y="2211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4" name="Line 103"/>
            <p:cNvSpPr>
              <a:spLocks noChangeShapeType="1"/>
            </p:cNvSpPr>
            <p:nvPr/>
          </p:nvSpPr>
          <p:spPr bwMode="auto">
            <a:xfrm>
              <a:off x="2016" y="2211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5" name="Line 104"/>
            <p:cNvSpPr>
              <a:spLocks noChangeShapeType="1"/>
            </p:cNvSpPr>
            <p:nvPr/>
          </p:nvSpPr>
          <p:spPr bwMode="auto">
            <a:xfrm>
              <a:off x="2371" y="2211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6" name="Line 105"/>
            <p:cNvSpPr>
              <a:spLocks noChangeShapeType="1"/>
            </p:cNvSpPr>
            <p:nvPr/>
          </p:nvSpPr>
          <p:spPr bwMode="auto">
            <a:xfrm>
              <a:off x="2607" y="2211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7" name="Line 106"/>
            <p:cNvSpPr>
              <a:spLocks noChangeShapeType="1"/>
            </p:cNvSpPr>
            <p:nvPr/>
          </p:nvSpPr>
          <p:spPr bwMode="auto">
            <a:xfrm>
              <a:off x="3730" y="2211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8" name="Line 107"/>
            <p:cNvSpPr>
              <a:spLocks noChangeShapeType="1"/>
            </p:cNvSpPr>
            <p:nvPr/>
          </p:nvSpPr>
          <p:spPr bwMode="auto">
            <a:xfrm>
              <a:off x="4084" y="2211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9" name="Line 108"/>
            <p:cNvSpPr>
              <a:spLocks noChangeShapeType="1"/>
            </p:cNvSpPr>
            <p:nvPr/>
          </p:nvSpPr>
          <p:spPr bwMode="auto">
            <a:xfrm>
              <a:off x="4793" y="2211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10" name="Line 109"/>
            <p:cNvSpPr>
              <a:spLocks noChangeShapeType="1"/>
            </p:cNvSpPr>
            <p:nvPr/>
          </p:nvSpPr>
          <p:spPr bwMode="auto">
            <a:xfrm>
              <a:off x="5089" y="2211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11" name="Line 110"/>
            <p:cNvSpPr>
              <a:spLocks noChangeShapeType="1"/>
            </p:cNvSpPr>
            <p:nvPr/>
          </p:nvSpPr>
          <p:spPr bwMode="auto">
            <a:xfrm>
              <a:off x="717" y="2428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12" name="Line 111"/>
            <p:cNvSpPr>
              <a:spLocks noChangeShapeType="1"/>
            </p:cNvSpPr>
            <p:nvPr/>
          </p:nvSpPr>
          <p:spPr bwMode="auto">
            <a:xfrm>
              <a:off x="1189" y="2428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13" name="Line 112"/>
            <p:cNvSpPr>
              <a:spLocks noChangeShapeType="1"/>
            </p:cNvSpPr>
            <p:nvPr/>
          </p:nvSpPr>
          <p:spPr bwMode="auto">
            <a:xfrm>
              <a:off x="2784" y="2428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14" name="Line 113"/>
            <p:cNvSpPr>
              <a:spLocks noChangeShapeType="1"/>
            </p:cNvSpPr>
            <p:nvPr/>
          </p:nvSpPr>
          <p:spPr bwMode="auto">
            <a:xfrm>
              <a:off x="2784" y="2428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15" name="Line 114"/>
            <p:cNvSpPr>
              <a:spLocks noChangeShapeType="1"/>
            </p:cNvSpPr>
            <p:nvPr/>
          </p:nvSpPr>
          <p:spPr bwMode="auto">
            <a:xfrm>
              <a:off x="4261" y="2428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16" name="Line 115"/>
            <p:cNvSpPr>
              <a:spLocks noChangeShapeType="1"/>
            </p:cNvSpPr>
            <p:nvPr/>
          </p:nvSpPr>
          <p:spPr bwMode="auto">
            <a:xfrm>
              <a:off x="3493" y="2428"/>
              <a:ext cx="1" cy="4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17" name="Line 116"/>
            <p:cNvSpPr>
              <a:spLocks noChangeShapeType="1"/>
            </p:cNvSpPr>
            <p:nvPr/>
          </p:nvSpPr>
          <p:spPr bwMode="auto">
            <a:xfrm>
              <a:off x="717" y="2873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18" name="Line 117"/>
            <p:cNvSpPr>
              <a:spLocks noChangeShapeType="1"/>
            </p:cNvSpPr>
            <p:nvPr/>
          </p:nvSpPr>
          <p:spPr bwMode="auto">
            <a:xfrm>
              <a:off x="717" y="2873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19" name="Line 118"/>
            <p:cNvSpPr>
              <a:spLocks noChangeShapeType="1"/>
            </p:cNvSpPr>
            <p:nvPr/>
          </p:nvSpPr>
          <p:spPr bwMode="auto">
            <a:xfrm>
              <a:off x="1189" y="2873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20" name="Line 119"/>
            <p:cNvSpPr>
              <a:spLocks noChangeShapeType="1"/>
            </p:cNvSpPr>
            <p:nvPr/>
          </p:nvSpPr>
          <p:spPr bwMode="auto">
            <a:xfrm>
              <a:off x="1189" y="2873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21" name="Line 120"/>
            <p:cNvSpPr>
              <a:spLocks noChangeShapeType="1"/>
            </p:cNvSpPr>
            <p:nvPr/>
          </p:nvSpPr>
          <p:spPr bwMode="auto">
            <a:xfrm>
              <a:off x="2607" y="2873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22" name="Line 121"/>
            <p:cNvSpPr>
              <a:spLocks noChangeShapeType="1"/>
            </p:cNvSpPr>
            <p:nvPr/>
          </p:nvSpPr>
          <p:spPr bwMode="auto">
            <a:xfrm>
              <a:off x="2903" y="2873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23" name="Line 122"/>
            <p:cNvSpPr>
              <a:spLocks noChangeShapeType="1"/>
            </p:cNvSpPr>
            <p:nvPr/>
          </p:nvSpPr>
          <p:spPr bwMode="auto">
            <a:xfrm>
              <a:off x="4261" y="2873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24" name="Line 123"/>
            <p:cNvSpPr>
              <a:spLocks noChangeShapeType="1"/>
            </p:cNvSpPr>
            <p:nvPr/>
          </p:nvSpPr>
          <p:spPr bwMode="auto">
            <a:xfrm>
              <a:off x="4261" y="2873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25" name="Line 124"/>
            <p:cNvSpPr>
              <a:spLocks noChangeShapeType="1"/>
            </p:cNvSpPr>
            <p:nvPr/>
          </p:nvSpPr>
          <p:spPr bwMode="auto">
            <a:xfrm>
              <a:off x="3493" y="2873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26" name="Line 125"/>
            <p:cNvSpPr>
              <a:spLocks noChangeShapeType="1"/>
            </p:cNvSpPr>
            <p:nvPr/>
          </p:nvSpPr>
          <p:spPr bwMode="auto">
            <a:xfrm>
              <a:off x="3493" y="2873"/>
              <a:ext cx="1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27" name="Line 126"/>
            <p:cNvSpPr>
              <a:spLocks noChangeShapeType="1"/>
            </p:cNvSpPr>
            <p:nvPr/>
          </p:nvSpPr>
          <p:spPr bwMode="auto">
            <a:xfrm>
              <a:off x="658" y="1550"/>
              <a:ext cx="2304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28" name="Line 127"/>
            <p:cNvSpPr>
              <a:spLocks noChangeShapeType="1"/>
            </p:cNvSpPr>
            <p:nvPr/>
          </p:nvSpPr>
          <p:spPr bwMode="auto">
            <a:xfrm>
              <a:off x="1130" y="1550"/>
              <a:ext cx="183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29" name="Line 128"/>
            <p:cNvSpPr>
              <a:spLocks noChangeShapeType="1"/>
            </p:cNvSpPr>
            <p:nvPr/>
          </p:nvSpPr>
          <p:spPr bwMode="auto">
            <a:xfrm>
              <a:off x="1839" y="1550"/>
              <a:ext cx="112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30" name="Line 129"/>
            <p:cNvSpPr>
              <a:spLocks noChangeShapeType="1"/>
            </p:cNvSpPr>
            <p:nvPr/>
          </p:nvSpPr>
          <p:spPr bwMode="auto">
            <a:xfrm>
              <a:off x="2962" y="1550"/>
              <a:ext cx="65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31" name="Line 130"/>
            <p:cNvSpPr>
              <a:spLocks noChangeShapeType="1"/>
            </p:cNvSpPr>
            <p:nvPr/>
          </p:nvSpPr>
          <p:spPr bwMode="auto">
            <a:xfrm>
              <a:off x="2962" y="1550"/>
              <a:ext cx="212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32" name="Line 131"/>
            <p:cNvSpPr>
              <a:spLocks noChangeShapeType="1"/>
            </p:cNvSpPr>
            <p:nvPr/>
          </p:nvSpPr>
          <p:spPr bwMode="auto">
            <a:xfrm>
              <a:off x="835" y="2211"/>
              <a:ext cx="47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33" name="Line 132"/>
            <p:cNvSpPr>
              <a:spLocks noChangeShapeType="1"/>
            </p:cNvSpPr>
            <p:nvPr/>
          </p:nvSpPr>
          <p:spPr bwMode="auto">
            <a:xfrm>
              <a:off x="1071" y="2211"/>
              <a:ext cx="23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34" name="Line 133"/>
            <p:cNvSpPr>
              <a:spLocks noChangeShapeType="1"/>
            </p:cNvSpPr>
            <p:nvPr/>
          </p:nvSpPr>
          <p:spPr bwMode="auto">
            <a:xfrm>
              <a:off x="1307" y="2211"/>
              <a:ext cx="29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35" name="Line 134"/>
            <p:cNvSpPr>
              <a:spLocks noChangeShapeType="1"/>
            </p:cNvSpPr>
            <p:nvPr/>
          </p:nvSpPr>
          <p:spPr bwMode="auto">
            <a:xfrm>
              <a:off x="2371" y="2211"/>
              <a:ext cx="106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36" name="Line 135"/>
            <p:cNvSpPr>
              <a:spLocks noChangeShapeType="1"/>
            </p:cNvSpPr>
            <p:nvPr/>
          </p:nvSpPr>
          <p:spPr bwMode="auto">
            <a:xfrm>
              <a:off x="2607" y="2211"/>
              <a:ext cx="82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37" name="Line 136"/>
            <p:cNvSpPr>
              <a:spLocks noChangeShapeType="1"/>
            </p:cNvSpPr>
            <p:nvPr/>
          </p:nvSpPr>
          <p:spPr bwMode="auto">
            <a:xfrm>
              <a:off x="3434" y="2211"/>
              <a:ext cx="29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38" name="Line 137"/>
            <p:cNvSpPr>
              <a:spLocks noChangeShapeType="1"/>
            </p:cNvSpPr>
            <p:nvPr/>
          </p:nvSpPr>
          <p:spPr bwMode="auto">
            <a:xfrm>
              <a:off x="3434" y="2211"/>
              <a:ext cx="65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39" name="Line 138"/>
            <p:cNvSpPr>
              <a:spLocks noChangeShapeType="1"/>
            </p:cNvSpPr>
            <p:nvPr/>
          </p:nvSpPr>
          <p:spPr bwMode="auto">
            <a:xfrm>
              <a:off x="4793" y="2211"/>
              <a:ext cx="14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40" name="Line 139"/>
            <p:cNvSpPr>
              <a:spLocks noChangeShapeType="1"/>
            </p:cNvSpPr>
            <p:nvPr/>
          </p:nvSpPr>
          <p:spPr bwMode="auto">
            <a:xfrm>
              <a:off x="4941" y="2211"/>
              <a:ext cx="14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41" name="Line 140"/>
            <p:cNvSpPr>
              <a:spLocks noChangeShapeType="1"/>
            </p:cNvSpPr>
            <p:nvPr/>
          </p:nvSpPr>
          <p:spPr bwMode="auto">
            <a:xfrm>
              <a:off x="2607" y="2873"/>
              <a:ext cx="17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42" name="Line 141"/>
            <p:cNvSpPr>
              <a:spLocks noChangeShapeType="1"/>
            </p:cNvSpPr>
            <p:nvPr/>
          </p:nvSpPr>
          <p:spPr bwMode="auto">
            <a:xfrm>
              <a:off x="2784" y="2873"/>
              <a:ext cx="11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43" name="Line 142"/>
            <p:cNvSpPr>
              <a:spLocks noChangeShapeType="1"/>
            </p:cNvSpPr>
            <p:nvPr/>
          </p:nvSpPr>
          <p:spPr bwMode="auto">
            <a:xfrm flipV="1">
              <a:off x="1752" y="1677"/>
              <a:ext cx="177" cy="17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44" name="Line 143"/>
            <p:cNvSpPr>
              <a:spLocks noChangeShapeType="1"/>
            </p:cNvSpPr>
            <p:nvPr/>
          </p:nvSpPr>
          <p:spPr bwMode="auto">
            <a:xfrm flipV="1">
              <a:off x="565" y="1685"/>
              <a:ext cx="177" cy="17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45" name="Line 144"/>
            <p:cNvSpPr>
              <a:spLocks noChangeShapeType="1"/>
            </p:cNvSpPr>
            <p:nvPr/>
          </p:nvSpPr>
          <p:spPr bwMode="auto">
            <a:xfrm flipV="1">
              <a:off x="3519" y="1687"/>
              <a:ext cx="177" cy="17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46" name="Line 145"/>
            <p:cNvSpPr>
              <a:spLocks noChangeShapeType="1"/>
            </p:cNvSpPr>
            <p:nvPr/>
          </p:nvSpPr>
          <p:spPr bwMode="auto">
            <a:xfrm flipV="1">
              <a:off x="4998" y="1681"/>
              <a:ext cx="177" cy="17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de-DE" sz="160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147" name="AutoShape 147"/>
          <p:cNvSpPr>
            <a:spLocks noChangeArrowheads="1"/>
          </p:cNvSpPr>
          <p:nvPr/>
        </p:nvSpPr>
        <p:spPr bwMode="auto">
          <a:xfrm>
            <a:off x="3038475" y="3952875"/>
            <a:ext cx="166688" cy="385763"/>
          </a:xfrm>
          <a:prstGeom prst="upArrow">
            <a:avLst>
              <a:gd name="adj1" fmla="val 50000"/>
              <a:gd name="adj2" fmla="val 57857"/>
            </a:avLst>
          </a:prstGeom>
          <a:solidFill>
            <a:srgbClr val="C40025"/>
          </a:solidFill>
          <a:ln w="9525">
            <a:solidFill>
              <a:srgbClr val="70001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endParaRPr lang="de-DE" altLang="de-DE" sz="1600" smtClean="0">
              <a:solidFill>
                <a:prstClr val="black"/>
              </a:solidFill>
            </a:endParaRPr>
          </a:p>
        </p:txBody>
      </p:sp>
      <p:sp>
        <p:nvSpPr>
          <p:cNvPr id="148" name="AutoShape 148"/>
          <p:cNvSpPr>
            <a:spLocks noChangeArrowheads="1"/>
          </p:cNvSpPr>
          <p:nvPr/>
        </p:nvSpPr>
        <p:spPr bwMode="auto">
          <a:xfrm>
            <a:off x="1547813" y="2790825"/>
            <a:ext cx="166687" cy="385763"/>
          </a:xfrm>
          <a:prstGeom prst="upArrow">
            <a:avLst>
              <a:gd name="adj1" fmla="val 50000"/>
              <a:gd name="adj2" fmla="val 57857"/>
            </a:avLst>
          </a:prstGeom>
          <a:solidFill>
            <a:srgbClr val="C40025"/>
          </a:solidFill>
          <a:ln w="9525">
            <a:solidFill>
              <a:srgbClr val="70001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endParaRPr lang="de-DE" altLang="de-DE" sz="1600" smtClean="0">
              <a:solidFill>
                <a:prstClr val="black"/>
              </a:solidFill>
            </a:endParaRPr>
          </a:p>
        </p:txBody>
      </p:sp>
      <p:sp>
        <p:nvSpPr>
          <p:cNvPr id="149" name="AutoShape 149"/>
          <p:cNvSpPr>
            <a:spLocks noChangeArrowheads="1"/>
          </p:cNvSpPr>
          <p:nvPr/>
        </p:nvSpPr>
        <p:spPr bwMode="auto">
          <a:xfrm>
            <a:off x="3624263" y="3951288"/>
            <a:ext cx="166687" cy="385762"/>
          </a:xfrm>
          <a:prstGeom prst="upArrow">
            <a:avLst>
              <a:gd name="adj1" fmla="val 50000"/>
              <a:gd name="adj2" fmla="val 57857"/>
            </a:avLst>
          </a:prstGeom>
          <a:solidFill>
            <a:srgbClr val="C40025"/>
          </a:solidFill>
          <a:ln w="9525">
            <a:solidFill>
              <a:srgbClr val="70001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endParaRPr lang="de-DE" altLang="de-DE" sz="1600" smtClean="0">
              <a:solidFill>
                <a:prstClr val="black"/>
              </a:solidFill>
            </a:endParaRPr>
          </a:p>
        </p:txBody>
      </p:sp>
      <p:sp>
        <p:nvSpPr>
          <p:cNvPr id="150" name="AutoShape 150"/>
          <p:cNvSpPr>
            <a:spLocks noChangeArrowheads="1"/>
          </p:cNvSpPr>
          <p:nvPr/>
        </p:nvSpPr>
        <p:spPr bwMode="auto">
          <a:xfrm>
            <a:off x="4511675" y="5286375"/>
            <a:ext cx="166688" cy="385763"/>
          </a:xfrm>
          <a:prstGeom prst="upArrow">
            <a:avLst>
              <a:gd name="adj1" fmla="val 50000"/>
              <a:gd name="adj2" fmla="val 57857"/>
            </a:avLst>
          </a:prstGeom>
          <a:solidFill>
            <a:srgbClr val="C40025"/>
          </a:solidFill>
          <a:ln w="9525">
            <a:solidFill>
              <a:srgbClr val="70001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endParaRPr lang="de-DE" altLang="de-DE" sz="1600" smtClean="0">
              <a:solidFill>
                <a:prstClr val="black"/>
              </a:solidFill>
            </a:endParaRPr>
          </a:p>
        </p:txBody>
      </p:sp>
      <p:sp>
        <p:nvSpPr>
          <p:cNvPr id="151" name="AutoShape 151"/>
          <p:cNvSpPr>
            <a:spLocks noChangeArrowheads="1"/>
          </p:cNvSpPr>
          <p:nvPr/>
        </p:nvSpPr>
        <p:spPr bwMode="auto">
          <a:xfrm>
            <a:off x="5518150" y="5284788"/>
            <a:ext cx="166688" cy="385762"/>
          </a:xfrm>
          <a:prstGeom prst="upArrow">
            <a:avLst>
              <a:gd name="adj1" fmla="val 50000"/>
              <a:gd name="adj2" fmla="val 57857"/>
            </a:avLst>
          </a:prstGeom>
          <a:solidFill>
            <a:srgbClr val="C40025"/>
          </a:solidFill>
          <a:ln w="9525">
            <a:solidFill>
              <a:srgbClr val="70001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endParaRPr lang="de-DE" altLang="de-DE" sz="1600" smtClean="0">
              <a:solidFill>
                <a:prstClr val="black"/>
              </a:solidFill>
            </a:endParaRPr>
          </a:p>
        </p:txBody>
      </p:sp>
      <p:sp>
        <p:nvSpPr>
          <p:cNvPr id="152" name="AutoShape 152"/>
          <p:cNvSpPr>
            <a:spLocks noChangeArrowheads="1"/>
          </p:cNvSpPr>
          <p:nvPr/>
        </p:nvSpPr>
        <p:spPr bwMode="auto">
          <a:xfrm>
            <a:off x="7677150" y="3916363"/>
            <a:ext cx="166688" cy="385762"/>
          </a:xfrm>
          <a:prstGeom prst="upArrow">
            <a:avLst>
              <a:gd name="adj1" fmla="val 50000"/>
              <a:gd name="adj2" fmla="val 57857"/>
            </a:avLst>
          </a:prstGeom>
          <a:solidFill>
            <a:srgbClr val="C40025"/>
          </a:solidFill>
          <a:ln w="9525">
            <a:solidFill>
              <a:srgbClr val="70001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endParaRPr lang="de-DE" altLang="de-DE" sz="1600" smtClean="0">
              <a:solidFill>
                <a:prstClr val="black"/>
              </a:solidFill>
            </a:endParaRPr>
          </a:p>
        </p:txBody>
      </p:sp>
      <p:sp>
        <p:nvSpPr>
          <p:cNvPr id="153" name="AutoShape 153"/>
          <p:cNvSpPr>
            <a:spLocks noChangeArrowheads="1"/>
          </p:cNvSpPr>
          <p:nvPr/>
        </p:nvSpPr>
        <p:spPr bwMode="auto">
          <a:xfrm>
            <a:off x="8186738" y="3922713"/>
            <a:ext cx="166687" cy="385762"/>
          </a:xfrm>
          <a:prstGeom prst="upArrow">
            <a:avLst>
              <a:gd name="adj1" fmla="val 50000"/>
              <a:gd name="adj2" fmla="val 57857"/>
            </a:avLst>
          </a:prstGeom>
          <a:solidFill>
            <a:srgbClr val="C40025"/>
          </a:solidFill>
          <a:ln w="9525">
            <a:solidFill>
              <a:srgbClr val="70001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endParaRPr lang="de-DE" altLang="de-DE" sz="1600" smtClean="0">
              <a:solidFill>
                <a:prstClr val="black"/>
              </a:solidFill>
            </a:endParaRPr>
          </a:p>
        </p:txBody>
      </p:sp>
      <p:sp>
        <p:nvSpPr>
          <p:cNvPr id="154" name="Pfeil nach rechts 153"/>
          <p:cNvSpPr/>
          <p:nvPr/>
        </p:nvSpPr>
        <p:spPr>
          <a:xfrm rot="20264979">
            <a:off x="3328988" y="4965700"/>
            <a:ext cx="639762" cy="15557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de-DE" sz="1600">
              <a:solidFill>
                <a:srgbClr val="FFFFFF"/>
              </a:solidFill>
            </a:endParaRPr>
          </a:p>
        </p:txBody>
      </p:sp>
      <p:pic>
        <p:nvPicPr>
          <p:cNvPr id="155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52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192224"/>
            <a:ext cx="3634351" cy="692684"/>
          </a:xfrm>
        </p:spPr>
        <p:txBody>
          <a:bodyPr/>
          <a:lstStyle/>
          <a:p>
            <a:r>
              <a:rPr lang="de-DE" altLang="de-DE" sz="2400" dirty="0" smtClean="0"/>
              <a:t>Keimbahn-Diagnostik</a:t>
            </a:r>
            <a:endParaRPr lang="de-DE" sz="24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029792"/>
            <a:ext cx="2978150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Bild 10" descr="VARBANK_HSPH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871292"/>
            <a:ext cx="295275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http://dnatech.genomecenter.ucdavis.edu/wp-content/uploads/2013/10/Miseq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r="14360"/>
          <a:stretch>
            <a:fillRect/>
          </a:stretch>
        </p:blipFill>
        <p:spPr bwMode="auto">
          <a:xfrm>
            <a:off x="684213" y="835867"/>
            <a:ext cx="29019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/>
        </p:nvSpPr>
        <p:spPr bwMode="auto">
          <a:xfrm>
            <a:off x="4516438" y="1127967"/>
            <a:ext cx="3981450" cy="509905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hteck 1"/>
          <p:cNvSpPr>
            <a:spLocks noChangeArrowheads="1"/>
          </p:cNvSpPr>
          <p:nvPr/>
        </p:nvSpPr>
        <p:spPr bwMode="auto">
          <a:xfrm>
            <a:off x="4678363" y="2083642"/>
            <a:ext cx="3481387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0" cap="none" spc="0" normalizeH="0" baseline="0" noProof="0" smtClean="0">
                <a:ln>
                  <a:noFill/>
                </a:ln>
                <a:solidFill>
                  <a:srgbClr val="0068D0"/>
                </a:solidFill>
                <a:effectLst/>
                <a:uLnTx/>
                <a:uFillTx/>
                <a:latin typeface="Arial" pitchFamily="34" charset="0"/>
              </a:rPr>
              <a:t>Adenomatöse Polyposis</a:t>
            </a:r>
            <a:endParaRPr kumimoji="0" lang="de-DE" altLang="de-DE" sz="2000" b="0" i="0" u="none" strike="noStrike" kern="0" cap="none" spc="0" normalizeH="0" baseline="0" noProof="0" smtClean="0">
              <a:ln>
                <a:noFill/>
              </a:ln>
              <a:solidFill>
                <a:srgbClr val="0068D0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1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APC, BUB1B, MSH3, MUTYH, NTHL1, POLD1, POLE</a:t>
            </a:r>
            <a:endParaRPr kumimoji="0" lang="de-DE" altLang="de-DE" sz="16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9" name="Rechteck 2"/>
          <p:cNvSpPr>
            <a:spLocks noChangeArrowheads="1"/>
          </p:cNvSpPr>
          <p:nvPr/>
        </p:nvSpPr>
        <p:spPr bwMode="auto">
          <a:xfrm>
            <a:off x="4692650" y="4880817"/>
            <a:ext cx="3805238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altLang="de-DE" sz="2000" b="1" i="0" u="none" strike="noStrike" kern="0" cap="none" spc="0" normalizeH="0" baseline="0" noProof="0" smtClean="0">
                <a:ln>
                  <a:noFill/>
                </a:ln>
                <a:solidFill>
                  <a:srgbClr val="0068D0"/>
                </a:solidFill>
                <a:effectLst/>
                <a:uLnTx/>
                <a:uFillTx/>
                <a:latin typeface="Arial" pitchFamily="34" charset="0"/>
              </a:rPr>
              <a:t>Polyposis, unklare Histologie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altLang="de-DE" sz="1600" b="0" i="1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APC, BMPR1A, MSH3, MUTYH, NTHL1, POLD1, POLE, PTEN, RNF43, SMAD4, STK11, TP53 </a:t>
            </a:r>
            <a:endParaRPr kumimoji="0" lang="de-DE" altLang="de-DE" sz="1600" b="0" i="1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4714875" y="1237505"/>
            <a:ext cx="3605213" cy="708025"/>
          </a:xfrm>
          <a:prstGeom prst="rect">
            <a:avLst/>
          </a:prstGeom>
          <a:solidFill>
            <a:srgbClr val="006398">
              <a:lumMod val="75000"/>
            </a:srgbClr>
          </a:solidFill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Multi-Gen-Analysen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(Gen-Panel)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1" name="Rechteck 1"/>
          <p:cNvSpPr>
            <a:spLocks noChangeArrowheads="1"/>
          </p:cNvSpPr>
          <p:nvPr/>
        </p:nvSpPr>
        <p:spPr bwMode="auto">
          <a:xfrm>
            <a:off x="4692650" y="3091705"/>
            <a:ext cx="34829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altLang="de-DE" sz="2000" b="1" i="0" u="none" strike="noStrike" kern="0" cap="none" spc="0" normalizeH="0" baseline="0" noProof="0" smtClean="0">
                <a:ln>
                  <a:noFill/>
                </a:ln>
                <a:solidFill>
                  <a:srgbClr val="0068D0"/>
                </a:solidFill>
                <a:effectLst/>
                <a:uLnTx/>
                <a:uFillTx/>
                <a:latin typeface="Arial" pitchFamily="34" charset="0"/>
              </a:rPr>
              <a:t>Hamartomatöse Polyposis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altLang="de-DE" sz="1600" b="0" i="1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BMPR1A, PTEN, SMAD4, STK11 </a:t>
            </a:r>
          </a:p>
        </p:txBody>
      </p:sp>
      <p:sp>
        <p:nvSpPr>
          <p:cNvPr id="22" name="Rechteck 1"/>
          <p:cNvSpPr>
            <a:spLocks noChangeArrowheads="1"/>
          </p:cNvSpPr>
          <p:nvPr/>
        </p:nvSpPr>
        <p:spPr bwMode="auto">
          <a:xfrm>
            <a:off x="4697413" y="3883867"/>
            <a:ext cx="354965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altLang="de-DE" sz="2000" b="1" i="0" u="none" strike="noStrike" kern="0" cap="none" spc="0" normalizeH="0" baseline="0" noProof="0" smtClean="0">
                <a:ln>
                  <a:noFill/>
                </a:ln>
                <a:solidFill>
                  <a:srgbClr val="0068D0"/>
                </a:solidFill>
                <a:effectLst/>
                <a:uLnTx/>
                <a:uFillTx/>
                <a:latin typeface="Arial" pitchFamily="34" charset="0"/>
              </a:rPr>
              <a:t>Serratierte Polyposis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altLang="de-DE" sz="1600" b="0" i="1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RNF43, MUTYH, BMPR1A, PTEN, SMAD4, </a:t>
            </a:r>
          </a:p>
        </p:txBody>
      </p:sp>
      <p:pic>
        <p:nvPicPr>
          <p:cNvPr id="12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90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149094"/>
            <a:ext cx="4487791" cy="692684"/>
          </a:xfrm>
        </p:spPr>
        <p:txBody>
          <a:bodyPr/>
          <a:lstStyle/>
          <a:p>
            <a:r>
              <a:rPr lang="de-DE" sz="2400" dirty="0" smtClean="0"/>
              <a:t>Workflow Identifizierung ETS</a:t>
            </a:r>
            <a:endParaRPr lang="de-DE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41" y="904211"/>
            <a:ext cx="7077763" cy="528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 rot="16200000">
            <a:off x="7289322" y="3735237"/>
            <a:ext cx="2393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/>
              <a:t>Spier et al., Pädiatrie 2021</a:t>
            </a:r>
            <a:endParaRPr lang="de-DE" sz="1400" b="1" dirty="0"/>
          </a:p>
        </p:txBody>
      </p:sp>
      <p:pic>
        <p:nvPicPr>
          <p:cNvPr id="5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38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/>
          </p:cNvSpPr>
          <p:nvPr/>
        </p:nvSpPr>
        <p:spPr bwMode="auto">
          <a:xfrm>
            <a:off x="464060" y="70328"/>
            <a:ext cx="74342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6398"/>
                </a:solidFill>
                <a:latin typeface="Arial" pitchFamily="34" charset="0"/>
                <a:ea typeface="+mj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de-DE" altLang="de-DE" sz="2200" dirty="0" smtClean="0">
                <a:cs typeface="Arial" panose="020B0604020202020204" pitchFamily="34" charset="0"/>
              </a:rPr>
              <a:t>Prävention / Intensivierte Früherkennung</a:t>
            </a:r>
          </a:p>
        </p:txBody>
      </p:sp>
      <p:graphicFrame>
        <p:nvGraphicFramePr>
          <p:cNvPr id="6" name="Group 5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62803616"/>
              </p:ext>
            </p:extLst>
          </p:nvPr>
        </p:nvGraphicFramePr>
        <p:xfrm>
          <a:off x="219075" y="987904"/>
          <a:ext cx="8678863" cy="4691061"/>
        </p:xfrm>
        <a:graphic>
          <a:graphicData uri="http://schemas.openxmlformats.org/drawingml/2006/table">
            <a:tbl>
              <a:tblPr/>
              <a:tblGrid>
                <a:gridCol w="3275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6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0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Tumor-Syndrom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5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Präventive Maßnahme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5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Beginn(Jahre)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5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8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C0000"/>
                          </a:solidFill>
                          <a:effectLst/>
                          <a:latin typeface="Arial" pitchFamily="34" charset="0"/>
                        </a:rPr>
                        <a:t>Erblicher Brust- und Eierstockkrebs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Mammographie</a:t>
                      </a:r>
                      <a:r>
                        <a:rPr kumimoji="0" lang="en-GB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</a:t>
                      </a:r>
                      <a:r>
                        <a:rPr kumimoji="0" lang="en-GB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Ultraschall</a:t>
                      </a:r>
                      <a:r>
                        <a:rPr kumimoji="0" lang="en-GB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</a:t>
                      </a:r>
                      <a:r>
                        <a:rPr kumimoji="0" lang="en-GB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Brust</a:t>
                      </a:r>
                      <a:r>
                        <a:rPr kumimoji="0" lang="en-GB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-MRT</a:t>
                      </a:r>
                      <a:r>
                        <a:rPr kumimoji="0" lang="en-GB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</a:t>
                      </a:r>
                      <a:r>
                        <a:rPr kumimoji="0" lang="en-GB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prophylaktische</a:t>
                      </a:r>
                      <a:r>
                        <a:rPr kumimoji="0" lang="en-GB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GB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Chirurgie</a:t>
                      </a:r>
                      <a:r>
                        <a:rPr kumimoji="0" lang="en-GB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</a:t>
                      </a:r>
                      <a:r>
                        <a:rPr kumimoji="0" lang="en-GB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Chemoprävention</a:t>
                      </a:r>
                      <a:endParaRPr kumimoji="0" lang="de-DE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6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</a:rPr>
                        <a:t>25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8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C0000"/>
                          </a:solidFill>
                          <a:effectLst/>
                          <a:latin typeface="Arial" pitchFamily="34" charset="0"/>
                        </a:rPr>
                        <a:t>HNPCC / Lynch-Syndrom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Koloskopie</a:t>
                      </a:r>
                      <a:r>
                        <a:rPr kumimoji="0" lang="de-DE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</a:t>
                      </a:r>
                      <a:r>
                        <a:rPr kumimoji="0" lang="de-DE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Gastroduodenoskopie</a:t>
                      </a:r>
                      <a:r>
                        <a:rPr kumimoji="0" lang="de-DE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</a:t>
                      </a:r>
                      <a:r>
                        <a:rPr kumimoji="0" lang="de-DE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Endometrium</a:t>
                      </a:r>
                      <a:r>
                        <a:rPr kumimoji="0" lang="de-DE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 </a:t>
                      </a:r>
                      <a:r>
                        <a:rPr kumimoji="0" lang="de-DE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Biopsie, transvaginaler Ultraschall</a:t>
                      </a:r>
                    </a:p>
                  </a:txBody>
                  <a:tcPr marL="126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</a:rPr>
                        <a:t>25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8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C0000"/>
                          </a:solidFill>
                          <a:effectLst/>
                          <a:latin typeface="Arial" pitchFamily="34" charset="0"/>
                        </a:rPr>
                        <a:t>Cowden</a:t>
                      </a:r>
                      <a:r>
                        <a:rPr kumimoji="0" lang="de-DE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C0000"/>
                          </a:solidFill>
                          <a:effectLst/>
                          <a:latin typeface="Arial" pitchFamily="34" charset="0"/>
                        </a:rPr>
                        <a:t>-Syndrom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Brust-Screening</a:t>
                      </a:r>
                      <a:r>
                        <a:rPr kumimoji="0" lang="de-DE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</a:t>
                      </a:r>
                      <a:r>
                        <a:rPr kumimoji="0" lang="de-DE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Endometriaum</a:t>
                      </a:r>
                      <a:r>
                        <a:rPr kumimoji="0" lang="de-DE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r>
                        <a:rPr kumimoji="0" lang="de-DE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Biopsie, </a:t>
                      </a:r>
                      <a:r>
                        <a:rPr kumimoji="0" lang="de-DE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SD-</a:t>
                      </a:r>
                      <a:r>
                        <a:rPr kumimoji="0" lang="de-DE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Ultraschall, Koloskopie, renale Bildgebung </a:t>
                      </a:r>
                    </a:p>
                  </a:txBody>
                  <a:tcPr marL="126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</a:rPr>
                        <a:t>&lt;18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5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C0000"/>
                          </a:solidFill>
                          <a:effectLst/>
                          <a:latin typeface="Arial" pitchFamily="34" charset="0"/>
                        </a:rPr>
                        <a:t>Familiäre adenomatöse </a:t>
                      </a:r>
                      <a:r>
                        <a:rPr kumimoji="0" lang="de-DE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C0000"/>
                          </a:solidFill>
                          <a:effectLst/>
                          <a:latin typeface="Arial" pitchFamily="34" charset="0"/>
                        </a:rPr>
                        <a:t>Polyposis</a:t>
                      </a:r>
                      <a:endParaRPr kumimoji="0" lang="de-DE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Koloskopie</a:t>
                      </a:r>
                      <a:r>
                        <a:rPr kumimoji="0" lang="de-DE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</a:t>
                      </a:r>
                      <a:r>
                        <a:rPr kumimoji="0" lang="de-DE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Gastroduodenoskopie</a:t>
                      </a:r>
                      <a:endParaRPr kumimoji="0" lang="de-DE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6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</a:rPr>
                        <a:t>10-12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13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C0000"/>
                          </a:solidFill>
                          <a:effectLst/>
                          <a:latin typeface="Arial" pitchFamily="34" charset="0"/>
                        </a:rPr>
                        <a:t>Peutz</a:t>
                      </a:r>
                      <a:r>
                        <a:rPr kumimoji="0" lang="de-DE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C0000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r>
                        <a:rPr kumimoji="0" lang="de-DE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C0000"/>
                          </a:solidFill>
                          <a:effectLst/>
                          <a:latin typeface="Arial" pitchFamily="34" charset="0"/>
                        </a:rPr>
                        <a:t>Jeghers</a:t>
                      </a:r>
                      <a:r>
                        <a:rPr kumimoji="0" lang="de-DE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C0000"/>
                          </a:solidFill>
                          <a:effectLst/>
                          <a:latin typeface="Arial" pitchFamily="34" charset="0"/>
                        </a:rPr>
                        <a:t>-Syndrom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ÖGD, </a:t>
                      </a:r>
                      <a:r>
                        <a:rPr kumimoji="0" lang="de-DE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Kapsel-Endoskopie</a:t>
                      </a:r>
                      <a:r>
                        <a:rPr kumimoji="0" lang="de-DE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Koloskopie, Brust-Screening, transvaginaler Ultraschall</a:t>
                      </a:r>
                    </a:p>
                  </a:txBody>
                  <a:tcPr marL="126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8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C0000"/>
                          </a:solidFill>
                          <a:effectLst/>
                          <a:latin typeface="Arial" pitchFamily="34" charset="0"/>
                        </a:rPr>
                        <a:t>Mulitple</a:t>
                      </a:r>
                      <a:r>
                        <a:rPr kumimoji="0" lang="de-DE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C0000"/>
                          </a:solidFill>
                          <a:effectLst/>
                          <a:latin typeface="Arial" pitchFamily="34" charset="0"/>
                        </a:rPr>
                        <a:t> endokrine </a:t>
                      </a:r>
                      <a:r>
                        <a:rPr kumimoji="0" lang="de-DE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C0000"/>
                          </a:solidFill>
                          <a:effectLst/>
                          <a:latin typeface="Arial" pitchFamily="34" charset="0"/>
                        </a:rPr>
                        <a:t>Neoplasie</a:t>
                      </a:r>
                      <a:r>
                        <a:rPr kumimoji="0" lang="de-DE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C0000"/>
                          </a:solidFill>
                          <a:effectLst/>
                          <a:latin typeface="Arial" pitchFamily="34" charset="0"/>
                        </a:rPr>
                        <a:t> 2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Prophylaktische </a:t>
                      </a:r>
                      <a:r>
                        <a:rPr kumimoji="0" lang="de-DE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Thyroidektomie</a:t>
                      </a:r>
                      <a:r>
                        <a:rPr kumimoji="0" lang="de-DE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Screening </a:t>
                      </a:r>
                      <a:r>
                        <a:rPr kumimoji="0" lang="de-DE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Phäochromozytom</a:t>
                      </a:r>
                      <a:r>
                        <a:rPr kumimoji="0" lang="de-DE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MRT, </a:t>
                      </a:r>
                      <a:r>
                        <a:rPr kumimoji="0" lang="de-DE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Parathyroidektomie</a:t>
                      </a:r>
                      <a:endParaRPr kumimoji="0" lang="de-DE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6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</a:rPr>
                        <a:t>1-5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08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C0000"/>
                          </a:solidFill>
                          <a:effectLst/>
                          <a:latin typeface="Arial" pitchFamily="34" charset="0"/>
                        </a:rPr>
                        <a:t>von Hippel-Lindau-Syndrom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Ophthalmoskopie</a:t>
                      </a:r>
                      <a:r>
                        <a:rPr kumimoji="0" lang="de-DE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Screening </a:t>
                      </a:r>
                      <a:r>
                        <a:rPr kumimoji="0" lang="de-DE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Phäochromozytom</a:t>
                      </a:r>
                      <a:r>
                        <a:rPr kumimoji="0" lang="de-DE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Audiologie, abdominaler Ultraschall, Hirn-MRT</a:t>
                      </a:r>
                    </a:p>
                  </a:txBody>
                  <a:tcPr marL="126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5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C0000"/>
                          </a:solidFill>
                          <a:effectLst/>
                          <a:latin typeface="Arial" pitchFamily="34" charset="0"/>
                        </a:rPr>
                        <a:t>Familiäres </a:t>
                      </a:r>
                      <a:r>
                        <a:rPr kumimoji="0" lang="de-DE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C0000"/>
                          </a:solidFill>
                          <a:effectLst/>
                          <a:latin typeface="Arial" pitchFamily="34" charset="0"/>
                        </a:rPr>
                        <a:t>Retinoblastom</a:t>
                      </a:r>
                      <a:endParaRPr kumimoji="0" lang="de-DE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häufige </a:t>
                      </a:r>
                      <a:r>
                        <a:rPr kumimoji="0" lang="de-DE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Ophthalmoskopien</a:t>
                      </a:r>
                    </a:p>
                  </a:txBody>
                  <a:tcPr marL="126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ctangle 45"/>
          <p:cNvSpPr>
            <a:spLocks noChangeArrowheads="1"/>
          </p:cNvSpPr>
          <p:nvPr/>
        </p:nvSpPr>
        <p:spPr bwMode="auto">
          <a:xfrm>
            <a:off x="285750" y="5854700"/>
            <a:ext cx="8534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900" b="1" dirty="0">
                <a:solidFill>
                  <a:srgbClr val="C00000"/>
                </a:solidFill>
              </a:rPr>
              <a:t>erfolgreiches Beispiel der individualisierten Medizin / Präzisionsmedizin</a:t>
            </a:r>
          </a:p>
        </p:txBody>
      </p:sp>
      <p:pic>
        <p:nvPicPr>
          <p:cNvPr id="8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2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14" y="1078302"/>
            <a:ext cx="7879999" cy="5268738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487331" y="148435"/>
            <a:ext cx="588758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57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574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574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574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574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4574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Nationales Zentrum für erbliche Tumorerkrankungen (NZET) am ZSEB</a:t>
            </a:r>
            <a:endParaRPr kumimoji="0" lang="de-DE" sz="2400" b="1" i="0" u="none" strike="noStrike" kern="0" cap="none" spc="0" normalizeH="0" baseline="0" noProof="0" dirty="0">
              <a:ln>
                <a:noFill/>
              </a:ln>
              <a:solidFill>
                <a:srgbClr val="004574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1139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 txBox="1">
            <a:spLocks noChangeArrowheads="1"/>
          </p:cNvSpPr>
          <p:nvPr/>
        </p:nvSpPr>
        <p:spPr bwMode="auto">
          <a:xfrm>
            <a:off x="463550" y="334963"/>
            <a:ext cx="6061075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6800" rIns="90000" bIns="46800"/>
          <a:lstStyle/>
          <a:p>
            <a:r>
              <a:rPr lang="de-DE" sz="2400" b="1">
                <a:solidFill>
                  <a:srgbClr val="006398"/>
                </a:solidFill>
              </a:rPr>
              <a:t>Gendiagnostik-Gesetz (GenDG)</a:t>
            </a:r>
          </a:p>
          <a:p>
            <a:r>
              <a:rPr lang="de-DE" sz="2400">
                <a:solidFill>
                  <a:srgbClr val="006398"/>
                </a:solidFill>
              </a:rPr>
              <a:t>§ 10 Genetische Beratung</a:t>
            </a:r>
          </a:p>
        </p:txBody>
      </p:sp>
      <p:sp>
        <p:nvSpPr>
          <p:cNvPr id="2" name="Rechteck 1"/>
          <p:cNvSpPr/>
          <p:nvPr/>
        </p:nvSpPr>
        <p:spPr>
          <a:xfrm>
            <a:off x="6944264" y="103517"/>
            <a:ext cx="2018581" cy="10179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528638" y="1507624"/>
            <a:ext cx="7777162" cy="451961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</a:pPr>
            <a:r>
              <a:rPr lang="de-DE" altLang="de-DE" sz="2200" dirty="0" smtClean="0"/>
              <a:t>bei einer </a:t>
            </a:r>
            <a:r>
              <a:rPr lang="de-DE" altLang="de-DE" sz="2200" b="1" dirty="0" smtClean="0">
                <a:solidFill>
                  <a:srgbClr val="990000"/>
                </a:solidFill>
              </a:rPr>
              <a:t>diagnostischen</a:t>
            </a:r>
            <a:r>
              <a:rPr lang="de-DE" altLang="de-DE" sz="2200" dirty="0" smtClean="0">
                <a:solidFill>
                  <a:srgbClr val="990000"/>
                </a:solidFill>
              </a:rPr>
              <a:t> genetischen Untersuchung</a:t>
            </a:r>
            <a:r>
              <a:rPr lang="de-DE" altLang="de-DE" sz="2200" dirty="0" smtClean="0">
                <a:solidFill>
                  <a:srgbClr val="53CCFF"/>
                </a:solidFill>
              </a:rPr>
              <a:t> </a:t>
            </a:r>
            <a:r>
              <a:rPr lang="de-DE" altLang="de-DE" sz="2200" dirty="0" smtClean="0"/>
              <a:t>soll die verantwortliche ärztliche Person eine genetische Beratung anbieten.</a:t>
            </a:r>
          </a:p>
          <a:p>
            <a:pPr algn="just">
              <a:lnSpc>
                <a:spcPct val="90000"/>
              </a:lnSpc>
              <a:spcBef>
                <a:spcPts val="1800"/>
              </a:spcBef>
            </a:pPr>
            <a:r>
              <a:rPr lang="de-DE" altLang="de-DE" sz="2200" dirty="0" smtClean="0"/>
              <a:t>bei einer </a:t>
            </a:r>
            <a:r>
              <a:rPr lang="de-DE" altLang="de-DE" sz="2200" b="1" dirty="0" smtClean="0">
                <a:solidFill>
                  <a:srgbClr val="990000"/>
                </a:solidFill>
              </a:rPr>
              <a:t>prädiktiven</a:t>
            </a:r>
            <a:r>
              <a:rPr lang="de-DE" altLang="de-DE" sz="2200" dirty="0" smtClean="0">
                <a:solidFill>
                  <a:srgbClr val="990000"/>
                </a:solidFill>
              </a:rPr>
              <a:t> genetischen Untersuchung</a:t>
            </a:r>
            <a:r>
              <a:rPr lang="de-DE" altLang="de-DE" sz="2200" dirty="0" smtClean="0">
                <a:solidFill>
                  <a:srgbClr val="00B0F0"/>
                </a:solidFill>
              </a:rPr>
              <a:t> </a:t>
            </a:r>
            <a:r>
              <a:rPr lang="de-DE" altLang="de-DE" sz="2200" dirty="0" smtClean="0"/>
              <a:t>ist die betroffene Person </a:t>
            </a:r>
            <a:r>
              <a:rPr lang="de-DE" altLang="de-DE" sz="2200" b="1" dirty="0" smtClean="0"/>
              <a:t>vor</a:t>
            </a:r>
            <a:r>
              <a:rPr lang="de-DE" altLang="de-DE" sz="2200" dirty="0" smtClean="0"/>
              <a:t> und </a:t>
            </a:r>
            <a:r>
              <a:rPr lang="de-DE" altLang="de-DE" sz="2200" b="1" dirty="0" smtClean="0"/>
              <a:t>nach</a:t>
            </a:r>
            <a:r>
              <a:rPr lang="de-DE" altLang="de-DE" sz="2200" dirty="0" smtClean="0"/>
              <a:t> der genetischen Untersuchung genetisch zu beraten. Der betroffenen Person ist nach der Beratung eine angemessene Bedenkzeit bis zur Untersuchung einzuräumen.</a:t>
            </a:r>
          </a:p>
          <a:p>
            <a:pPr algn="just">
              <a:lnSpc>
                <a:spcPct val="90000"/>
              </a:lnSpc>
              <a:spcBef>
                <a:spcPts val="1800"/>
              </a:spcBef>
            </a:pPr>
            <a:r>
              <a:rPr lang="de-DE" altLang="de-DE" sz="2200" dirty="0" smtClean="0"/>
              <a:t>Genetische Beratung bei prädiktiver Testung nur durch </a:t>
            </a:r>
            <a:r>
              <a:rPr lang="de-DE" altLang="de-DE" sz="2200" b="1" dirty="0" smtClean="0">
                <a:solidFill>
                  <a:srgbClr val="820000"/>
                </a:solidFill>
              </a:rPr>
              <a:t>Fach-ärztinnen / Fachärzte für Humangenetik</a:t>
            </a:r>
            <a:r>
              <a:rPr lang="de-DE" altLang="de-DE" sz="2200" dirty="0" smtClean="0"/>
              <a:t> oder andere Ärztinnen / Ärzte, die sich für genetische Untersuchungen im Rahmen ihres Fachgebietes qualifiziert haben </a:t>
            </a:r>
            <a:r>
              <a:rPr lang="de-DE" altLang="de-DE" sz="2200" dirty="0" smtClean="0">
                <a:solidFill>
                  <a:srgbClr val="006398"/>
                </a:solidFill>
              </a:rPr>
              <a:t>(fachgebundene genetische Beratung)</a:t>
            </a:r>
            <a:r>
              <a:rPr lang="de-DE" altLang="de-DE" sz="2200" dirty="0" smtClean="0"/>
              <a:t>.</a:t>
            </a:r>
          </a:p>
          <a:p>
            <a:pPr algn="just">
              <a:lnSpc>
                <a:spcPct val="90000"/>
              </a:lnSpc>
              <a:spcBef>
                <a:spcPts val="1800"/>
              </a:spcBef>
            </a:pPr>
            <a:endParaRPr lang="de-DE" altLang="de-DE" sz="2200" dirty="0" smtClean="0"/>
          </a:p>
        </p:txBody>
      </p:sp>
    </p:spTree>
    <p:extLst>
      <p:ext uri="{BB962C8B-B14F-4D97-AF65-F5344CB8AC3E}">
        <p14:creationId xmlns:p14="http://schemas.microsoft.com/office/powerpoint/2010/main" val="20967602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601662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de-DE" sz="2800" b="1" smtClean="0">
                <a:solidFill>
                  <a:srgbClr val="006398"/>
                </a:solidFill>
                <a:latin typeface="Arial" charset="0"/>
                <a:cs typeface="Arial" charset="0"/>
              </a:rPr>
              <a:t>Gendiagnostikgesetz (GenDG)</a:t>
            </a:r>
          </a:p>
        </p:txBody>
      </p:sp>
      <p:sp>
        <p:nvSpPr>
          <p:cNvPr id="4546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68400" y="1831633"/>
            <a:ext cx="6697663" cy="3457575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105000"/>
              </a:lnSpc>
              <a:spcBef>
                <a:spcPct val="80000"/>
              </a:spcBef>
            </a:pPr>
            <a:r>
              <a:rPr lang="de-DE" sz="2400" b="1" dirty="0" smtClean="0">
                <a:latin typeface="Arial" charset="0"/>
              </a:rPr>
              <a:t>Angebot einer humangenetischen Beratung bei (Verdachts-)Diagnose einer erblichen Erkrankung</a:t>
            </a:r>
          </a:p>
          <a:p>
            <a:pPr eaLnBrk="1" hangingPunct="1">
              <a:lnSpc>
                <a:spcPct val="105000"/>
              </a:lnSpc>
              <a:spcBef>
                <a:spcPct val="100000"/>
              </a:spcBef>
            </a:pPr>
            <a:r>
              <a:rPr lang="de-DE" sz="2400" b="1" dirty="0" smtClean="0">
                <a:latin typeface="Arial" charset="0"/>
              </a:rPr>
              <a:t>Pflicht zur humangenetischen Beratung bei prädiktiver Testung!</a:t>
            </a:r>
          </a:p>
          <a:p>
            <a:pPr eaLnBrk="1" hangingPunct="1">
              <a:lnSpc>
                <a:spcPct val="105000"/>
              </a:lnSpc>
              <a:spcBef>
                <a:spcPct val="100000"/>
              </a:spcBef>
            </a:pPr>
            <a:r>
              <a:rPr lang="de-DE" sz="2400" b="1" dirty="0" smtClean="0">
                <a:latin typeface="Arial" charset="0"/>
              </a:rPr>
              <a:t>Einverständniserklärung obligat</a:t>
            </a:r>
          </a:p>
        </p:txBody>
      </p:sp>
      <p:sp>
        <p:nvSpPr>
          <p:cNvPr id="4" name="Rechteck 3"/>
          <p:cNvSpPr/>
          <p:nvPr/>
        </p:nvSpPr>
        <p:spPr>
          <a:xfrm>
            <a:off x="6944264" y="103517"/>
            <a:ext cx="2018581" cy="10179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19002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4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4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4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59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601662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de-DE" sz="2800" b="1" dirty="0" smtClean="0">
                <a:solidFill>
                  <a:srgbClr val="006398"/>
                </a:solidFill>
                <a:latin typeface="Arial" charset="0"/>
                <a:cs typeface="Arial" charset="0"/>
              </a:rPr>
              <a:t>Initiierung Keimbahn-Diagnostik</a:t>
            </a:r>
          </a:p>
        </p:txBody>
      </p:sp>
      <p:sp>
        <p:nvSpPr>
          <p:cNvPr id="4546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59771" y="1857500"/>
            <a:ext cx="6697663" cy="3275222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105000"/>
              </a:lnSpc>
              <a:spcBef>
                <a:spcPct val="80000"/>
              </a:spcBef>
            </a:pPr>
            <a:r>
              <a:rPr lang="de-DE" sz="2400" b="1" dirty="0" smtClean="0">
                <a:latin typeface="Arial" charset="0"/>
              </a:rPr>
              <a:t>Primär ambulantes Setting</a:t>
            </a:r>
          </a:p>
          <a:p>
            <a:pPr eaLnBrk="1" hangingPunct="1">
              <a:lnSpc>
                <a:spcPct val="105000"/>
              </a:lnSpc>
              <a:spcBef>
                <a:spcPts val="1200"/>
              </a:spcBef>
            </a:pPr>
            <a:r>
              <a:rPr lang="de-DE" sz="2400" b="1" dirty="0" smtClean="0">
                <a:latin typeface="Arial" charset="0"/>
              </a:rPr>
              <a:t>3-5 ml EDTA-Blut</a:t>
            </a:r>
          </a:p>
          <a:p>
            <a:pPr eaLnBrk="1" hangingPunct="1">
              <a:lnSpc>
                <a:spcPct val="105000"/>
              </a:lnSpc>
              <a:spcBef>
                <a:spcPts val="1200"/>
              </a:spcBef>
            </a:pPr>
            <a:r>
              <a:rPr lang="de-DE" sz="2400" b="1" dirty="0" smtClean="0">
                <a:latin typeface="Arial" charset="0"/>
              </a:rPr>
              <a:t>Einwilligungserklärung nach </a:t>
            </a:r>
            <a:r>
              <a:rPr lang="de-DE" sz="2400" b="1" dirty="0" err="1" smtClean="0">
                <a:latin typeface="Arial" charset="0"/>
              </a:rPr>
              <a:t>GenDG</a:t>
            </a:r>
            <a:endParaRPr lang="de-DE" sz="2400" b="1" dirty="0" smtClean="0">
              <a:latin typeface="Arial" charset="0"/>
            </a:endParaRPr>
          </a:p>
          <a:p>
            <a:pPr eaLnBrk="1" hangingPunct="1">
              <a:lnSpc>
                <a:spcPct val="105000"/>
              </a:lnSpc>
              <a:spcBef>
                <a:spcPts val="1200"/>
              </a:spcBef>
            </a:pPr>
            <a:r>
              <a:rPr lang="de-DE" sz="2400" b="1" dirty="0" smtClean="0">
                <a:latin typeface="Arial" charset="0"/>
              </a:rPr>
              <a:t>Auftragsschein / klinische </a:t>
            </a:r>
            <a:r>
              <a:rPr lang="de-DE" sz="2400" b="1" dirty="0">
                <a:latin typeface="Arial" charset="0"/>
              </a:rPr>
              <a:t>Befunde</a:t>
            </a:r>
          </a:p>
          <a:p>
            <a:pPr eaLnBrk="1" hangingPunct="1">
              <a:lnSpc>
                <a:spcPct val="105000"/>
              </a:lnSpc>
              <a:spcBef>
                <a:spcPts val="1200"/>
              </a:spcBef>
            </a:pPr>
            <a:r>
              <a:rPr lang="de-DE" sz="2400" b="1" dirty="0" smtClean="0">
                <a:latin typeface="Arial" charset="0"/>
              </a:rPr>
              <a:t>Ü-Schein </a:t>
            </a:r>
          </a:p>
          <a:p>
            <a:pPr eaLnBrk="1" hangingPunct="1">
              <a:lnSpc>
                <a:spcPct val="105000"/>
              </a:lnSpc>
              <a:spcBef>
                <a:spcPts val="1200"/>
              </a:spcBef>
            </a:pPr>
            <a:r>
              <a:rPr lang="de-DE" sz="2400" b="1" dirty="0" smtClean="0">
                <a:latin typeface="Arial" charset="0"/>
              </a:rPr>
              <a:t>Ggf. vorher Rücksprache mit Labor</a:t>
            </a:r>
          </a:p>
        </p:txBody>
      </p:sp>
      <p:sp>
        <p:nvSpPr>
          <p:cNvPr id="4" name="Rechteck 3"/>
          <p:cNvSpPr/>
          <p:nvPr/>
        </p:nvSpPr>
        <p:spPr>
          <a:xfrm>
            <a:off x="6944264" y="103517"/>
            <a:ext cx="2018581" cy="10179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88515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/>
        </p:nvSpPr>
        <p:spPr>
          <a:xfrm>
            <a:off x="251520" y="1364557"/>
            <a:ext cx="4184031" cy="48119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4708449" y="1364557"/>
            <a:ext cx="4184031" cy="48119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de-DE">
              <a:solidFill>
                <a:srgbClr val="FFFFFF"/>
              </a:solidFill>
            </a:endParaRPr>
          </a:p>
        </p:txBody>
      </p:sp>
      <p:pic>
        <p:nvPicPr>
          <p:cNvPr id="5" name="Picture 3" descr="http://www.nzet.de/img/Geb_Med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370"/>
          <a:stretch/>
        </p:blipFill>
        <p:spPr bwMode="auto">
          <a:xfrm>
            <a:off x="4890703" y="4365878"/>
            <a:ext cx="3791075" cy="160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ußzeilenplatzhalter 3"/>
          <p:cNvSpPr txBox="1">
            <a:spLocks/>
          </p:cNvSpPr>
          <p:nvPr/>
        </p:nvSpPr>
        <p:spPr bwMode="auto">
          <a:xfrm>
            <a:off x="-3175" y="6554788"/>
            <a:ext cx="9147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rgbClr val="898989"/>
                </a:solidFill>
              </a:rPr>
              <a:t>    Aretz, Humangenetik Uni Bonn            </a:t>
            </a:r>
            <a:r>
              <a:rPr lang="de-DE" altLang="de-DE" sz="1000" dirty="0" smtClean="0">
                <a:solidFill>
                  <a:srgbClr val="898989"/>
                </a:solidFill>
              </a:rPr>
              <a:t>	              	                  NZET</a:t>
            </a:r>
            <a:r>
              <a:rPr lang="de-DE" altLang="de-DE" sz="1000" dirty="0">
                <a:solidFill>
                  <a:srgbClr val="898989"/>
                </a:solidFill>
              </a:rPr>
              <a:t>		          </a:t>
            </a:r>
            <a:r>
              <a:rPr lang="de-DE" altLang="de-DE" sz="1000" dirty="0" smtClean="0">
                <a:solidFill>
                  <a:srgbClr val="898989"/>
                </a:solidFill>
              </a:rPr>
              <a:t>        6. Bonner HGE Forum, 9.2.2019</a:t>
            </a:r>
            <a:endParaRPr lang="de-DE" altLang="de-DE" sz="1000" dirty="0">
              <a:solidFill>
                <a:srgbClr val="898989"/>
              </a:solidFill>
            </a:endParaRPr>
          </a:p>
        </p:txBody>
      </p:sp>
      <p:cxnSp>
        <p:nvCxnSpPr>
          <p:cNvPr id="9" name="Gerader Verbinder 2"/>
          <p:cNvCxnSpPr>
            <a:cxnSpLocks noChangeShapeType="1"/>
          </p:cNvCxnSpPr>
          <p:nvPr/>
        </p:nvCxnSpPr>
        <p:spPr bwMode="auto">
          <a:xfrm>
            <a:off x="0" y="6619875"/>
            <a:ext cx="9180513" cy="0"/>
          </a:xfrm>
          <a:prstGeom prst="line">
            <a:avLst/>
          </a:prstGeom>
          <a:noFill/>
          <a:ln w="9525" algn="ctr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feld 1"/>
          <p:cNvSpPr txBox="1"/>
          <p:nvPr/>
        </p:nvSpPr>
        <p:spPr>
          <a:xfrm>
            <a:off x="5076056" y="1466692"/>
            <a:ext cx="3346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2400" b="1" dirty="0" smtClean="0">
                <a:solidFill>
                  <a:srgbClr val="C00000"/>
                </a:solidFill>
              </a:rPr>
              <a:t>Klinische Versorgung</a:t>
            </a:r>
            <a:endParaRPr lang="de-DE" sz="2400" b="1" dirty="0">
              <a:solidFill>
                <a:srgbClr val="C0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442635" y="1941032"/>
            <a:ext cx="26196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de-DE" sz="2200" b="1" dirty="0" smtClean="0">
                <a:solidFill>
                  <a:srgbClr val="008080"/>
                </a:solidFill>
              </a:rPr>
              <a:t>Gastroenterologie</a:t>
            </a:r>
            <a:endParaRPr lang="de-DE" sz="2200" b="1" dirty="0">
              <a:solidFill>
                <a:srgbClr val="008080"/>
              </a:solidFill>
            </a:endParaRPr>
          </a:p>
          <a:p>
            <a:pPr algn="ctr" defTabSz="914400"/>
            <a:r>
              <a:rPr lang="de-DE" sz="2200" b="1" dirty="0" smtClean="0">
                <a:solidFill>
                  <a:srgbClr val="008080"/>
                </a:solidFill>
              </a:rPr>
              <a:t>Chirurgie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231296" y="198220"/>
            <a:ext cx="6644960" cy="746125"/>
          </a:xfrm>
        </p:spPr>
        <p:txBody>
          <a:bodyPr/>
          <a:lstStyle/>
          <a:p>
            <a:r>
              <a:rPr lang="de-DE" sz="2600" dirty="0" smtClean="0"/>
              <a:t>Ambulanzen erbliche Tumorsyndrome</a:t>
            </a:r>
            <a:br>
              <a:rPr lang="de-DE" sz="2600" dirty="0" smtClean="0"/>
            </a:br>
            <a:r>
              <a:rPr lang="de-DE" sz="2200" b="0" dirty="0" smtClean="0"/>
              <a:t>www.NZET.de</a:t>
            </a:r>
            <a:endParaRPr lang="de-DE" sz="2200" b="0" dirty="0"/>
          </a:p>
        </p:txBody>
      </p:sp>
      <p:sp>
        <p:nvSpPr>
          <p:cNvPr id="11" name="Textfeld 10"/>
          <p:cNvSpPr txBox="1"/>
          <p:nvPr/>
        </p:nvSpPr>
        <p:spPr>
          <a:xfrm>
            <a:off x="282584" y="1471394"/>
            <a:ext cx="4132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de-DE" sz="2400" b="1" dirty="0" err="1" smtClean="0">
                <a:solidFill>
                  <a:srgbClr val="C00000"/>
                </a:solidFill>
              </a:rPr>
              <a:t>Klin</a:t>
            </a:r>
            <a:r>
              <a:rPr lang="de-DE" sz="2400" b="1" dirty="0" smtClean="0">
                <a:solidFill>
                  <a:srgbClr val="C00000"/>
                </a:solidFill>
              </a:rPr>
              <a:t>-genetische Diagnostik</a:t>
            </a:r>
            <a:endParaRPr lang="de-DE" sz="2400" b="1" dirty="0">
              <a:solidFill>
                <a:srgbClr val="C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36539" y="1945734"/>
            <a:ext cx="38860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de-DE" sz="2200" b="1" dirty="0" smtClean="0">
                <a:solidFill>
                  <a:srgbClr val="008080"/>
                </a:solidFill>
              </a:rPr>
              <a:t>Humangenetik </a:t>
            </a:r>
          </a:p>
          <a:p>
            <a:pPr algn="ctr" defTabSz="914400"/>
            <a:r>
              <a:rPr lang="de-DE" sz="2000" b="1" dirty="0" smtClean="0">
                <a:solidFill>
                  <a:srgbClr val="008080"/>
                </a:solidFill>
              </a:rPr>
              <a:t>Zentrum Medizinische Genetik</a:t>
            </a:r>
            <a:endParaRPr lang="de-DE" sz="2000" b="1" dirty="0">
              <a:solidFill>
                <a:srgbClr val="008080"/>
              </a:solidFill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48" r="17770"/>
          <a:stretch/>
        </p:blipFill>
        <p:spPr bwMode="auto">
          <a:xfrm>
            <a:off x="429892" y="4357160"/>
            <a:ext cx="3854076" cy="1597824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423256" y="3465926"/>
            <a:ext cx="3812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2000" b="1" dirty="0" smtClean="0">
                <a:solidFill>
                  <a:srgbClr val="0068D0"/>
                </a:solidFill>
              </a:rPr>
              <a:t>Terminvereinbarung / Kontakt</a:t>
            </a:r>
            <a:endParaRPr lang="de-DE" sz="2000" b="1" dirty="0">
              <a:solidFill>
                <a:srgbClr val="0068D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932040" y="3465926"/>
            <a:ext cx="3812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2000" b="1" dirty="0" smtClean="0">
                <a:solidFill>
                  <a:srgbClr val="0068D0"/>
                </a:solidFill>
              </a:rPr>
              <a:t>Terminvereinbarung / Kontakt</a:t>
            </a:r>
            <a:endParaRPr lang="de-DE" sz="2000" b="1" dirty="0">
              <a:solidFill>
                <a:srgbClr val="0068D0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508026" y="3816033"/>
            <a:ext cx="3559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de-DE" sz="2000" b="1" dirty="0">
                <a:solidFill>
                  <a:srgbClr val="C00000"/>
                </a:solidFill>
              </a:rPr>
              <a:t>Tel.: 0228 / 287 - </a:t>
            </a:r>
            <a:r>
              <a:rPr lang="de-DE" sz="2000" b="1" dirty="0" smtClean="0">
                <a:solidFill>
                  <a:srgbClr val="C00000"/>
                </a:solidFill>
              </a:rPr>
              <a:t>51000</a:t>
            </a:r>
            <a:endParaRPr lang="de-DE" sz="2000" dirty="0">
              <a:solidFill>
                <a:srgbClr val="000000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5148064" y="3800515"/>
            <a:ext cx="34437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de-DE" sz="2000" b="1" dirty="0">
                <a:solidFill>
                  <a:srgbClr val="C00000"/>
                </a:solidFill>
              </a:rPr>
              <a:t>Tel.: 0228 / 287 - 15260</a:t>
            </a:r>
            <a:endParaRPr lang="de-DE" sz="2000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182212" y="2732709"/>
            <a:ext cx="2416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de-DE" sz="2000" b="1" dirty="0" smtClean="0">
                <a:solidFill>
                  <a:srgbClr val="000000"/>
                </a:solidFill>
              </a:rPr>
              <a:t>Prof. Aretz, </a:t>
            </a:r>
          </a:p>
          <a:p>
            <a:pPr algn="ctr" defTabSz="914400"/>
            <a:r>
              <a:rPr lang="de-DE" sz="2000" b="1" dirty="0" smtClean="0">
                <a:solidFill>
                  <a:srgbClr val="000000"/>
                </a:solidFill>
              </a:rPr>
              <a:t>Dr. Spier, Dr. Golla</a:t>
            </a:r>
            <a:endParaRPr lang="de-DE" sz="2000" b="1" dirty="0">
              <a:solidFill>
                <a:srgbClr val="0000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975056" y="2732709"/>
            <a:ext cx="35573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de-DE" sz="2000" b="1" dirty="0" smtClean="0">
                <a:solidFill>
                  <a:srgbClr val="000000"/>
                </a:solidFill>
              </a:rPr>
              <a:t>Dr. </a:t>
            </a:r>
            <a:r>
              <a:rPr lang="de-DE" sz="2000" b="1" dirty="0" err="1" smtClean="0">
                <a:solidFill>
                  <a:srgbClr val="000000"/>
                </a:solidFill>
              </a:rPr>
              <a:t>Hüneburg</a:t>
            </a:r>
            <a:r>
              <a:rPr lang="de-DE" sz="2000" b="1" dirty="0" smtClean="0">
                <a:solidFill>
                  <a:srgbClr val="000000"/>
                </a:solidFill>
              </a:rPr>
              <a:t>, </a:t>
            </a:r>
          </a:p>
          <a:p>
            <a:pPr algn="ctr" defTabSz="914400"/>
            <a:r>
              <a:rPr lang="de-DE" sz="2000" b="1" dirty="0" smtClean="0">
                <a:solidFill>
                  <a:srgbClr val="000000"/>
                </a:solidFill>
              </a:rPr>
              <a:t>Prof. </a:t>
            </a:r>
            <a:r>
              <a:rPr lang="de-DE" sz="2000" b="1" dirty="0" err="1" smtClean="0">
                <a:solidFill>
                  <a:srgbClr val="000000"/>
                </a:solidFill>
              </a:rPr>
              <a:t>Strassburg</a:t>
            </a:r>
            <a:r>
              <a:rPr lang="de-DE" sz="2000" b="1" dirty="0" smtClean="0">
                <a:solidFill>
                  <a:srgbClr val="000000"/>
                </a:solidFill>
              </a:rPr>
              <a:t>, Prof. </a:t>
            </a:r>
            <a:r>
              <a:rPr lang="de-DE" sz="2000" b="1" dirty="0" err="1" smtClean="0">
                <a:solidFill>
                  <a:srgbClr val="000000"/>
                </a:solidFill>
              </a:rPr>
              <a:t>Kalff</a:t>
            </a:r>
            <a:endParaRPr lang="de-DE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6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249190"/>
            <a:ext cx="7620000" cy="473821"/>
          </a:xfrm>
        </p:spPr>
        <p:txBody>
          <a:bodyPr/>
          <a:lstStyle/>
          <a:p>
            <a:r>
              <a:rPr lang="de-DE" sz="2400" dirty="0" smtClean="0"/>
              <a:t>Nationale Konsortien </a:t>
            </a:r>
            <a:r>
              <a:rPr lang="de-DE" sz="2000" b="0" dirty="0" smtClean="0"/>
              <a:t>(gefördert von Deutscher Krebshilfe)</a:t>
            </a:r>
            <a:endParaRPr lang="de-DE" sz="2000" b="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72" y="1699947"/>
            <a:ext cx="7010807" cy="452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" name="Rechteck 11263"/>
          <p:cNvSpPr/>
          <p:nvPr/>
        </p:nvSpPr>
        <p:spPr>
          <a:xfrm>
            <a:off x="1169569" y="1620065"/>
            <a:ext cx="1956391" cy="6127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46" name="Rechteck 1145"/>
          <p:cNvSpPr/>
          <p:nvPr/>
        </p:nvSpPr>
        <p:spPr>
          <a:xfrm>
            <a:off x="5930990" y="1561776"/>
            <a:ext cx="1956391" cy="6127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44" name="Rectangle 2"/>
          <p:cNvSpPr txBox="1">
            <a:spLocks noChangeArrowheads="1"/>
          </p:cNvSpPr>
          <p:nvPr/>
        </p:nvSpPr>
        <p:spPr bwMode="auto">
          <a:xfrm>
            <a:off x="4825841" y="861240"/>
            <a:ext cx="3541971" cy="758825"/>
          </a:xfrm>
          <a:prstGeom prst="rect">
            <a:avLst/>
          </a:prstGeom>
          <a:solidFill>
            <a:srgbClr val="2962A7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6398"/>
                </a:solidFill>
                <a:latin typeface="Arial" pitchFamily="34" charset="0"/>
                <a:ea typeface="+mj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/>
            <a:r>
              <a:rPr lang="de-DE" altLang="de-DE" sz="1600" dirty="0" smtClean="0">
                <a:solidFill>
                  <a:schemeClr val="bg1"/>
                </a:solidFill>
                <a:cs typeface="Arial" pitchFamily="34" charset="0"/>
              </a:rPr>
              <a:t>Deutsches Konsortium familiärer Darmkrebs (HNPCC-Konsortium)</a:t>
            </a:r>
          </a:p>
        </p:txBody>
      </p:sp>
      <p:sp>
        <p:nvSpPr>
          <p:cNvPr id="1147" name="Rectangle 2"/>
          <p:cNvSpPr txBox="1">
            <a:spLocks noChangeArrowheads="1"/>
          </p:cNvSpPr>
          <p:nvPr/>
        </p:nvSpPr>
        <p:spPr bwMode="auto">
          <a:xfrm>
            <a:off x="850572" y="861240"/>
            <a:ext cx="3541971" cy="758825"/>
          </a:xfrm>
          <a:prstGeom prst="rect">
            <a:avLst/>
          </a:prstGeom>
          <a:solidFill>
            <a:srgbClr val="2962A7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6398"/>
                </a:solidFill>
                <a:latin typeface="Arial" pitchFamily="34" charset="0"/>
                <a:ea typeface="+mj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98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/>
            <a:r>
              <a:rPr lang="de-DE" altLang="de-DE" sz="1600" dirty="0" smtClean="0">
                <a:solidFill>
                  <a:schemeClr val="bg1"/>
                </a:solidFill>
                <a:cs typeface="Arial" pitchFamily="34" charset="0"/>
              </a:rPr>
              <a:t>Deutsches Konsortium familiärer Brust- und Eierstockkrebs</a:t>
            </a:r>
          </a:p>
        </p:txBody>
      </p:sp>
      <p:sp>
        <p:nvSpPr>
          <p:cNvPr id="1149" name="Rechteck 1148"/>
          <p:cNvSpPr/>
          <p:nvPr/>
        </p:nvSpPr>
        <p:spPr>
          <a:xfrm>
            <a:off x="4825841" y="2445489"/>
            <a:ext cx="3061540" cy="3905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50" name="Rechteck 1149"/>
          <p:cNvSpPr/>
          <p:nvPr/>
        </p:nvSpPr>
        <p:spPr>
          <a:xfrm>
            <a:off x="5851441" y="1848852"/>
            <a:ext cx="2218671" cy="6127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4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66" y="2232837"/>
            <a:ext cx="2956106" cy="399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95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uropäische Union - Illustrationen und Vektorgrafiken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827097"/>
            <a:ext cx="7335837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9"/>
          <p:cNvSpPr txBox="1">
            <a:spLocks noChangeArrowheads="1"/>
          </p:cNvSpPr>
          <p:nvPr/>
        </p:nvSpPr>
        <p:spPr bwMode="auto">
          <a:xfrm>
            <a:off x="741363" y="4441836"/>
            <a:ext cx="18589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600" b="1" dirty="0">
                <a:solidFill>
                  <a:srgbClr val="C00000"/>
                </a:solidFill>
              </a:rPr>
              <a:t>23,000,000</a:t>
            </a:r>
          </a:p>
        </p:txBody>
      </p:sp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984250" y="3744924"/>
            <a:ext cx="15986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200" b="1" dirty="0"/>
              <a:t>  </a:t>
            </a:r>
            <a:r>
              <a:rPr lang="de-DE" altLang="de-DE" sz="2200" b="1" dirty="0">
                <a:solidFill>
                  <a:srgbClr val="C00000"/>
                </a:solidFill>
              </a:rPr>
              <a:t>9,000,000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200" b="1" dirty="0"/>
              <a:t>14,000,000</a:t>
            </a:r>
          </a:p>
        </p:txBody>
      </p:sp>
      <p:sp>
        <p:nvSpPr>
          <p:cNvPr id="7" name="Rechteck 6"/>
          <p:cNvSpPr/>
          <p:nvPr/>
        </p:nvSpPr>
        <p:spPr>
          <a:xfrm>
            <a:off x="1104900" y="1018504"/>
            <a:ext cx="1914525" cy="1223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Textfeld 1"/>
          <p:cNvSpPr txBox="1">
            <a:spLocks noChangeArrowheads="1"/>
          </p:cNvSpPr>
          <p:nvPr/>
        </p:nvSpPr>
        <p:spPr bwMode="auto">
          <a:xfrm>
            <a:off x="518632" y="1958445"/>
            <a:ext cx="3403496" cy="923330"/>
          </a:xfrm>
          <a:prstGeom prst="rect">
            <a:avLst/>
          </a:prstGeom>
          <a:solidFill>
            <a:srgbClr val="FFEFE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800" b="1" dirty="0" smtClean="0"/>
              <a:t>Häufigkeit Anlageträger: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800" dirty="0" smtClean="0"/>
              <a:t>Hoch-penetrante Gene: </a:t>
            </a:r>
            <a:r>
              <a:rPr lang="de-DE" altLang="de-DE" sz="1800" b="1" dirty="0" smtClean="0"/>
              <a:t>2%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800" dirty="0" smtClean="0"/>
              <a:t>Moderat-penetrante Gene: </a:t>
            </a:r>
            <a:r>
              <a:rPr lang="de-DE" altLang="de-DE" sz="1800" b="1" dirty="0" smtClean="0"/>
              <a:t>3%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245252"/>
            <a:ext cx="7620000" cy="692684"/>
          </a:xfrm>
        </p:spPr>
        <p:txBody>
          <a:bodyPr/>
          <a:lstStyle/>
          <a:p>
            <a:r>
              <a:rPr lang="de-DE" sz="2400" dirty="0" smtClean="0"/>
              <a:t>Häufigkeit erblicher Tumorsyndrome</a:t>
            </a:r>
            <a:endParaRPr lang="de-DE" sz="2400" dirty="0"/>
          </a:p>
        </p:txBody>
      </p:sp>
      <p:pic>
        <p:nvPicPr>
          <p:cNvPr id="11" name="Picture 4" descr="Europäische Union - Illustrationen und Vektorgrafiken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46" b="74750"/>
          <a:stretch>
            <a:fillRect/>
          </a:stretch>
        </p:blipFill>
        <p:spPr bwMode="auto">
          <a:xfrm>
            <a:off x="320675" y="750888"/>
            <a:ext cx="1484313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sz="2400" dirty="0" smtClean="0"/>
              <a:t>Deutsches Referenz-</a:t>
            </a:r>
            <a:r>
              <a:rPr lang="de-DE" sz="2400" dirty="0" err="1" smtClean="0"/>
              <a:t>Netwerk</a:t>
            </a:r>
            <a:r>
              <a:rPr lang="de-DE" sz="2400" dirty="0" smtClean="0"/>
              <a:t> (DRN) ETS</a:t>
            </a:r>
            <a:endParaRPr lang="de-DE" sz="2400" dirty="0"/>
          </a:p>
        </p:txBody>
      </p:sp>
      <p:pic>
        <p:nvPicPr>
          <p:cNvPr id="4" name="Picture 2" descr="250. Darmkrebszentrum in Schwerin zertifiziert | Stiftung LebensBlic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792" y="840332"/>
            <a:ext cx="4540250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 bwMode="auto">
          <a:xfrm>
            <a:off x="1872654" y="3664495"/>
            <a:ext cx="215900" cy="2159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600">
              <a:solidFill>
                <a:srgbClr val="FFFFFF"/>
              </a:solidFill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3110904" y="2575470"/>
            <a:ext cx="215900" cy="2159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600">
              <a:solidFill>
                <a:srgbClr val="FFFFFF"/>
              </a:solidFill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3228379" y="1749970"/>
            <a:ext cx="215900" cy="2159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600">
              <a:solidFill>
                <a:srgbClr val="FFFFFF"/>
              </a:solidFill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5084167" y="3426370"/>
            <a:ext cx="215900" cy="21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600">
              <a:solidFill>
                <a:srgbClr val="FFFFFF"/>
              </a:solidFill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3269654" y="5344070"/>
            <a:ext cx="215900" cy="2159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600">
              <a:solidFill>
                <a:srgbClr val="FFFFFF"/>
              </a:solidFill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2787054" y="5269457"/>
            <a:ext cx="215900" cy="2159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600">
              <a:solidFill>
                <a:srgbClr val="FFFFFF"/>
              </a:solidFill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3804642" y="4540795"/>
            <a:ext cx="215900" cy="2159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600">
              <a:solidFill>
                <a:srgbClr val="FFFFFF"/>
              </a:solidFill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4130079" y="5502820"/>
            <a:ext cx="215900" cy="21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600">
              <a:solidFill>
                <a:srgbClr val="FFFFFF"/>
              </a:solidFill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3175992" y="3210470"/>
            <a:ext cx="215900" cy="2159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600">
              <a:solidFill>
                <a:srgbClr val="FFFFFF"/>
              </a:solidFill>
            </a:endParaRPr>
          </a:p>
        </p:txBody>
      </p:sp>
      <p:cxnSp>
        <p:nvCxnSpPr>
          <p:cNvPr id="14" name="Gerade Verbindung 13"/>
          <p:cNvCxnSpPr>
            <a:stCxn id="7" idx="3"/>
            <a:endCxn id="5" idx="7"/>
          </p:cNvCxnSpPr>
          <p:nvPr/>
        </p:nvCxnSpPr>
        <p:spPr>
          <a:xfrm flipH="1">
            <a:off x="2056804" y="1934120"/>
            <a:ext cx="1203325" cy="17621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>
            <a:stCxn id="6" idx="3"/>
            <a:endCxn id="5" idx="7"/>
          </p:cNvCxnSpPr>
          <p:nvPr/>
        </p:nvCxnSpPr>
        <p:spPr>
          <a:xfrm flipH="1">
            <a:off x="2056804" y="2759620"/>
            <a:ext cx="1085850" cy="9366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>
            <a:endCxn id="5" idx="6"/>
          </p:cNvCxnSpPr>
          <p:nvPr/>
        </p:nvCxnSpPr>
        <p:spPr>
          <a:xfrm flipH="1">
            <a:off x="2088554" y="3318420"/>
            <a:ext cx="1195388" cy="4540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 flipH="1">
            <a:off x="1980604" y="3534320"/>
            <a:ext cx="3211513" cy="2381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 flipH="1" flipV="1">
            <a:off x="1980604" y="3772445"/>
            <a:ext cx="1931988" cy="8763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 flipH="1" flipV="1">
            <a:off x="1980604" y="3772445"/>
            <a:ext cx="914400" cy="160496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 flipH="1" flipV="1">
            <a:off x="1980604" y="3772445"/>
            <a:ext cx="1431925" cy="171291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 flipH="1" flipV="1">
            <a:off x="1980604" y="3772445"/>
            <a:ext cx="2257425" cy="18383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 flipH="1">
            <a:off x="3218854" y="1857920"/>
            <a:ext cx="158750" cy="8255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H="1" flipV="1">
            <a:off x="3228379" y="2683420"/>
            <a:ext cx="69850" cy="6350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>
            <a:off x="3228379" y="2683420"/>
            <a:ext cx="1963738" cy="86201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>
            <a:off x="3228379" y="2683420"/>
            <a:ext cx="684213" cy="19653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 flipH="1">
            <a:off x="2895004" y="2683420"/>
            <a:ext cx="333375" cy="269398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>
            <a:off x="3228379" y="2683420"/>
            <a:ext cx="163513" cy="280193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>
            <a:off x="3228379" y="2683420"/>
            <a:ext cx="1009650" cy="292735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 flipH="1" flipV="1">
            <a:off x="3326804" y="1857920"/>
            <a:ext cx="1865313" cy="168751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 flipH="1" flipV="1">
            <a:off x="3283942" y="3318420"/>
            <a:ext cx="1908175" cy="2159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flipH="1">
            <a:off x="3912592" y="3545432"/>
            <a:ext cx="1279525" cy="110331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flipH="1">
            <a:off x="4260254" y="3534320"/>
            <a:ext cx="931863" cy="207645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flipH="1">
            <a:off x="3336329" y="3534320"/>
            <a:ext cx="1855788" cy="195103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 flipH="1">
            <a:off x="2895004" y="3534320"/>
            <a:ext cx="2297113" cy="184308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 flipH="1" flipV="1">
            <a:off x="3336329" y="5452020"/>
            <a:ext cx="923925" cy="15875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3377604" y="1857920"/>
            <a:ext cx="860425" cy="375285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 flipH="1" flipV="1">
            <a:off x="2895004" y="5377407"/>
            <a:ext cx="1343025" cy="23336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hteck 1"/>
          <p:cNvSpPr>
            <a:spLocks noChangeArrowheads="1"/>
          </p:cNvSpPr>
          <p:nvPr/>
        </p:nvSpPr>
        <p:spPr bwMode="auto">
          <a:xfrm>
            <a:off x="6466879" y="3767682"/>
            <a:ext cx="24368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 dirty="0" smtClean="0">
                <a:solidFill>
                  <a:srgbClr val="000000"/>
                </a:solidFill>
                <a:cs typeface="Arial" pitchFamily="34" charset="0"/>
              </a:rPr>
              <a:t>B-Zentren der </a:t>
            </a:r>
            <a:r>
              <a:rPr lang="de-DE" altLang="de-DE" sz="2000" b="1" dirty="0">
                <a:solidFill>
                  <a:srgbClr val="000000"/>
                </a:solidFill>
                <a:cs typeface="Arial" pitchFamily="34" charset="0"/>
              </a:rPr>
              <a:t>ZSE</a:t>
            </a:r>
          </a:p>
        </p:txBody>
      </p:sp>
      <p:sp>
        <p:nvSpPr>
          <p:cNvPr id="39" name="Rechteck 38"/>
          <p:cNvSpPr>
            <a:spLocks noChangeArrowheads="1"/>
          </p:cNvSpPr>
          <p:nvPr/>
        </p:nvSpPr>
        <p:spPr bwMode="auto">
          <a:xfrm>
            <a:off x="5810101" y="4340770"/>
            <a:ext cx="31518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 dirty="0" smtClean="0">
                <a:solidFill>
                  <a:srgbClr val="000000"/>
                </a:solidFill>
                <a:cs typeface="Arial" pitchFamily="34" charset="0"/>
              </a:rPr>
              <a:t>Zentren </a:t>
            </a:r>
            <a:r>
              <a:rPr lang="de-DE" altLang="de-DE" sz="2000" b="1" dirty="0">
                <a:solidFill>
                  <a:srgbClr val="000000"/>
                </a:solidFill>
                <a:cs typeface="Arial" pitchFamily="34" charset="0"/>
              </a:rPr>
              <a:t>ERN-GENTURIS</a:t>
            </a:r>
          </a:p>
        </p:txBody>
      </p:sp>
      <p:sp>
        <p:nvSpPr>
          <p:cNvPr id="40" name="Ellipse 39"/>
          <p:cNvSpPr/>
          <p:nvPr/>
        </p:nvSpPr>
        <p:spPr bwMode="auto">
          <a:xfrm>
            <a:off x="5548164" y="4445545"/>
            <a:ext cx="215900" cy="21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600">
              <a:solidFill>
                <a:srgbClr val="FFFFFF"/>
              </a:solidFill>
            </a:endParaRPr>
          </a:p>
        </p:txBody>
      </p:sp>
      <p:sp>
        <p:nvSpPr>
          <p:cNvPr id="41" name="Ellipse 40"/>
          <p:cNvSpPr/>
          <p:nvPr/>
        </p:nvSpPr>
        <p:spPr bwMode="auto">
          <a:xfrm>
            <a:off x="6192242" y="3864520"/>
            <a:ext cx="215900" cy="2159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600">
              <a:solidFill>
                <a:srgbClr val="FFFFFF"/>
              </a:solidFill>
            </a:endParaRPr>
          </a:p>
        </p:txBody>
      </p:sp>
      <p:pic>
        <p:nvPicPr>
          <p:cNvPr id="42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83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476834" y="192218"/>
            <a:ext cx="7620000" cy="692684"/>
          </a:xfrm>
        </p:spPr>
        <p:txBody>
          <a:bodyPr/>
          <a:lstStyle/>
          <a:p>
            <a:r>
              <a:rPr lang="de-DE" sz="2400" dirty="0" smtClean="0"/>
              <a:t>Zentren des </a:t>
            </a:r>
            <a:r>
              <a:rPr lang="de-DE" sz="2400" dirty="0"/>
              <a:t>Europäisches Referenz-Netzwerk (ERN)</a:t>
            </a:r>
          </a:p>
          <a:p>
            <a:endParaRPr lang="de-DE" sz="2400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060" y="631017"/>
            <a:ext cx="6029819" cy="569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8" y="3762100"/>
            <a:ext cx="2640702" cy="248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76834" y="1123171"/>
            <a:ext cx="18614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de-DE" sz="2400" b="1" dirty="0" err="1">
                <a:solidFill>
                  <a:srgbClr val="2962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etic</a:t>
            </a:r>
            <a:r>
              <a:rPr lang="de-DE" sz="2400" b="1" dirty="0">
                <a:solidFill>
                  <a:srgbClr val="2962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de-DE" sz="2400" b="1" dirty="0" err="1">
                <a:solidFill>
                  <a:srgbClr val="2962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mour</a:t>
            </a:r>
            <a:r>
              <a:rPr lang="de-DE" sz="2400" b="1" dirty="0">
                <a:solidFill>
                  <a:srgbClr val="2962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de-DE" sz="2400" b="1" dirty="0" err="1">
                <a:solidFill>
                  <a:srgbClr val="2962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</a:t>
            </a:r>
            <a:r>
              <a:rPr lang="de-DE" sz="2400" b="1" dirty="0">
                <a:solidFill>
                  <a:srgbClr val="2962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2400" b="1" dirty="0" err="1">
                <a:solidFill>
                  <a:srgbClr val="2962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yndromes</a:t>
            </a:r>
            <a:endParaRPr lang="de-DE" sz="2400" b="1" dirty="0">
              <a:solidFill>
                <a:srgbClr val="2962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86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8" t="13881" r="28358" b="30399"/>
          <a:stretch>
            <a:fillRect/>
          </a:stretch>
        </p:blipFill>
        <p:spPr bwMode="auto">
          <a:xfrm>
            <a:off x="419100" y="314325"/>
            <a:ext cx="8340725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380411" y="3047354"/>
            <a:ext cx="2632259" cy="46166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www.genturis.eu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233060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www.cancergenetics.eu</a:t>
            </a:r>
            <a:endParaRPr lang="de-D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1" t="11940" r="19627" b="8458"/>
          <a:stretch/>
        </p:blipFill>
        <p:spPr bwMode="auto">
          <a:xfrm>
            <a:off x="1255595" y="1005672"/>
            <a:ext cx="6747454" cy="491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74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www.cancergenetics.eu</a:t>
            </a:r>
            <a:endParaRPr lang="de-D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1" t="11940" r="19627" b="8458"/>
          <a:stretch/>
        </p:blipFill>
        <p:spPr bwMode="auto">
          <a:xfrm>
            <a:off x="1255595" y="1005672"/>
            <a:ext cx="6747454" cy="491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1" t="21179" r="25000" b="3996"/>
          <a:stretch/>
        </p:blipFill>
        <p:spPr bwMode="auto">
          <a:xfrm>
            <a:off x="1339797" y="1290975"/>
            <a:ext cx="6336855" cy="474003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90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Fortbildungsveranstaltungen ETS</a:t>
            </a:r>
            <a:endParaRPr lang="de-DE" dirty="0"/>
          </a:p>
        </p:txBody>
      </p:sp>
      <p:pic>
        <p:nvPicPr>
          <p:cNvPr id="4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55"/>
          <a:stretch/>
        </p:blipFill>
        <p:spPr bwMode="auto">
          <a:xfrm>
            <a:off x="6473188" y="109612"/>
            <a:ext cx="2575119" cy="179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9" t="12223" r="28229" b="8889"/>
          <a:stretch/>
        </p:blipFill>
        <p:spPr bwMode="auto">
          <a:xfrm>
            <a:off x="573522" y="1181099"/>
            <a:ext cx="4874778" cy="48294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673088" y="3005264"/>
            <a:ext cx="3256854" cy="830997"/>
          </a:xfrm>
          <a:prstGeom prst="rect">
            <a:avLst/>
          </a:prstGeom>
          <a:solidFill>
            <a:srgbClr val="FFFFEB"/>
          </a:solidFill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/>
              <a:t>GENTURIS-Webinare</a:t>
            </a:r>
          </a:p>
          <a:p>
            <a:pPr algn="ctr"/>
            <a:r>
              <a:rPr lang="de-DE" sz="2400" b="1" dirty="0" smtClean="0">
                <a:solidFill>
                  <a:srgbClr val="2962A7"/>
                </a:solidFill>
              </a:rPr>
              <a:t>www.genturis.eu</a:t>
            </a:r>
            <a:endParaRPr lang="de-DE" sz="2400" b="1" dirty="0">
              <a:solidFill>
                <a:srgbClr val="2962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30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Fortbildungsveranstaltungen ETS</a:t>
            </a:r>
            <a:endParaRPr lang="de-DE" dirty="0"/>
          </a:p>
        </p:txBody>
      </p:sp>
      <p:pic>
        <p:nvPicPr>
          <p:cNvPr id="4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55"/>
          <a:stretch/>
        </p:blipFill>
        <p:spPr bwMode="auto">
          <a:xfrm>
            <a:off x="6473188" y="109612"/>
            <a:ext cx="2575119" cy="179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21303" r="21810" b="33333"/>
          <a:stretch/>
        </p:blipFill>
        <p:spPr bwMode="auto">
          <a:xfrm>
            <a:off x="517144" y="2743201"/>
            <a:ext cx="7863052" cy="34999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039806" y="1005671"/>
            <a:ext cx="2359749" cy="830997"/>
          </a:xfrm>
          <a:prstGeom prst="rect">
            <a:avLst/>
          </a:prstGeom>
          <a:solidFill>
            <a:srgbClr val="FFFFEB"/>
          </a:solidFill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/>
              <a:t>ESMO-Kurs</a:t>
            </a:r>
          </a:p>
          <a:p>
            <a:pPr algn="ctr"/>
            <a:r>
              <a:rPr lang="de-DE" sz="2400" b="1" dirty="0" smtClean="0">
                <a:solidFill>
                  <a:srgbClr val="2962A7"/>
                </a:solidFill>
              </a:rPr>
              <a:t>www.esmo.org</a:t>
            </a:r>
            <a:endParaRPr lang="de-DE" sz="2400" b="1" dirty="0">
              <a:solidFill>
                <a:srgbClr val="2962A7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4" t="50000" r="33965" b="40536"/>
          <a:stretch/>
        </p:blipFill>
        <p:spPr bwMode="auto">
          <a:xfrm>
            <a:off x="3666299" y="1627786"/>
            <a:ext cx="3696191" cy="97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40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/>
          <a:srcRect l="32414" t="11035" r="33333" b="7893"/>
          <a:stretch/>
        </p:blipFill>
        <p:spPr bwMode="auto">
          <a:xfrm>
            <a:off x="623256" y="950338"/>
            <a:ext cx="3890963" cy="51816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/>
          <a:srcRect l="32271" t="13087" r="33864" b="3946"/>
          <a:stretch/>
        </p:blipFill>
        <p:spPr bwMode="auto">
          <a:xfrm>
            <a:off x="4722181" y="950338"/>
            <a:ext cx="3765550" cy="519112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hteck 11"/>
          <p:cNvSpPr>
            <a:spLocks noChangeArrowheads="1"/>
          </p:cNvSpPr>
          <p:nvPr/>
        </p:nvSpPr>
        <p:spPr bwMode="auto">
          <a:xfrm>
            <a:off x="837569" y="1601213"/>
            <a:ext cx="3348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600" b="1">
                <a:solidFill>
                  <a:srgbClr val="FF0000"/>
                </a:solidFill>
              </a:rPr>
              <a:t>Second edition published in 2021</a:t>
            </a:r>
            <a:endParaRPr lang="de-DE" altLang="de-DE" sz="1600" b="1">
              <a:solidFill>
                <a:srgbClr val="FF00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127244" y="5304851"/>
            <a:ext cx="1343025" cy="83026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/>
              <a:t>J </a:t>
            </a:r>
            <a:r>
              <a:rPr lang="de-DE" b="1" dirty="0" err="1"/>
              <a:t>Balmaña</a:t>
            </a:r>
            <a:endParaRPr lang="de-DE" b="1" dirty="0"/>
          </a:p>
          <a:p>
            <a:pPr>
              <a:defRPr/>
            </a:pPr>
            <a:r>
              <a:rPr lang="de-DE" b="1" dirty="0"/>
              <a:t>M </a:t>
            </a:r>
            <a:r>
              <a:rPr lang="de-DE" b="1" dirty="0" err="1"/>
              <a:t>Cruellas</a:t>
            </a:r>
            <a:endParaRPr lang="de-DE" b="1" dirty="0"/>
          </a:p>
          <a:p>
            <a:pPr>
              <a:defRPr/>
            </a:pPr>
            <a:r>
              <a:rPr lang="de-DE" b="1" dirty="0"/>
              <a:t>S Aretz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27" y="17252"/>
            <a:ext cx="60594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64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373326" y="149080"/>
            <a:ext cx="7620000" cy="489268"/>
          </a:xfrm>
        </p:spPr>
        <p:txBody>
          <a:bodyPr/>
          <a:lstStyle/>
          <a:p>
            <a:r>
              <a:rPr lang="de-DE" sz="2400" dirty="0" smtClean="0"/>
              <a:t>Weitere Informationsquellen</a:t>
            </a:r>
            <a:endParaRPr lang="de-DE" sz="2400" dirty="0"/>
          </a:p>
        </p:txBody>
      </p:sp>
      <p:sp>
        <p:nvSpPr>
          <p:cNvPr id="4" name="Rechteck 3"/>
          <p:cNvSpPr/>
          <p:nvPr/>
        </p:nvSpPr>
        <p:spPr>
          <a:xfrm>
            <a:off x="349250" y="749204"/>
            <a:ext cx="8485188" cy="1243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1000" sy="101000" algn="ctr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350838" y="5021166"/>
            <a:ext cx="8483600" cy="13192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1000" sy="101000" algn="ctr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350838" y="3554316"/>
            <a:ext cx="8483600" cy="13620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1000" sy="101000" algn="ctr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31800" y="790479"/>
            <a:ext cx="3997325" cy="1304925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de-DE" altLang="de-DE" sz="2200" b="1" dirty="0" smtClean="0">
                <a:latin typeface="Arial" charset="0"/>
              </a:rPr>
              <a:t>Krankheitsbilder</a:t>
            </a:r>
            <a:endParaRPr lang="de-DE" altLang="de-DE" sz="2200" dirty="0" smtClean="0">
              <a:latin typeface="Arial" charset="0"/>
            </a:endParaRPr>
          </a:p>
          <a:p>
            <a:pPr marL="0" indent="0">
              <a:buFont typeface="Arial" charset="0"/>
              <a:buNone/>
            </a:pPr>
            <a:r>
              <a:rPr lang="de-DE" altLang="de-DE" sz="2200" dirty="0" err="1" smtClean="0">
                <a:solidFill>
                  <a:srgbClr val="C00000"/>
                </a:solidFill>
                <a:latin typeface="Arial" charset="0"/>
              </a:rPr>
              <a:t>GeneReviews</a:t>
            </a:r>
            <a:r>
              <a:rPr lang="de-DE" altLang="de-DE" sz="2200" dirty="0" smtClean="0">
                <a:latin typeface="Arial" charset="0"/>
              </a:rPr>
              <a:t> </a:t>
            </a:r>
            <a:r>
              <a:rPr lang="de-DE" altLang="de-DE" sz="2200" i="1" dirty="0" smtClean="0">
                <a:latin typeface="Arial" charset="0"/>
              </a:rPr>
              <a:t>www.ncbi.nlm.nih.gov/gtr/ </a:t>
            </a: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4" b="25238"/>
          <a:stretch>
            <a:fillRect/>
          </a:stretch>
        </p:blipFill>
        <p:spPr bwMode="auto">
          <a:xfrm>
            <a:off x="7151688" y="3643216"/>
            <a:ext cx="149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5" t="36964" r="37985" b="42900"/>
          <a:stretch>
            <a:fillRect/>
          </a:stretch>
        </p:blipFill>
        <p:spPr bwMode="auto">
          <a:xfrm>
            <a:off x="6380163" y="3984529"/>
            <a:ext cx="2260600" cy="8461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431800" y="3640041"/>
            <a:ext cx="5106358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 typeface="Arial" charset="0"/>
              <a:buNone/>
            </a:pPr>
            <a:r>
              <a:rPr lang="de-DE" altLang="de-DE" sz="2200" b="1" dirty="0" smtClean="0"/>
              <a:t>Expert-Zentren, Spezial-Ambulanzen </a:t>
            </a:r>
            <a:endParaRPr lang="de-DE" altLang="de-DE" sz="2200" b="1" dirty="0"/>
          </a:p>
          <a:p>
            <a:pPr>
              <a:spcBef>
                <a:spcPts val="600"/>
              </a:spcBef>
              <a:buFont typeface="Arial" charset="0"/>
              <a:buNone/>
            </a:pPr>
            <a:r>
              <a:rPr lang="de-DE" altLang="de-DE" sz="2200" dirty="0" err="1">
                <a:solidFill>
                  <a:srgbClr val="C00000"/>
                </a:solidFill>
              </a:rPr>
              <a:t>Orphanet</a:t>
            </a:r>
            <a:r>
              <a:rPr lang="de-DE" altLang="de-DE" sz="2200" b="1" dirty="0"/>
              <a:t>              		           </a:t>
            </a:r>
            <a:r>
              <a:rPr lang="de-DE" altLang="de-DE" sz="2200" i="1" dirty="0"/>
              <a:t>www.orpha.net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431800" y="5105304"/>
            <a:ext cx="6219166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400"/>
              </a:spcBef>
              <a:buFont typeface="Arial" charset="0"/>
              <a:buNone/>
            </a:pPr>
            <a:r>
              <a:rPr lang="de-DE" altLang="de-DE" sz="2200" b="1" dirty="0" smtClean="0"/>
              <a:t>Selbsthilfe </a:t>
            </a:r>
            <a:r>
              <a:rPr lang="de-DE" altLang="de-DE" sz="2200" b="1" dirty="0"/>
              <a:t>/ </a:t>
            </a:r>
            <a:r>
              <a:rPr lang="de-DE" altLang="de-DE" sz="2200" b="1" dirty="0" err="1"/>
              <a:t>patient</a:t>
            </a:r>
            <a:r>
              <a:rPr lang="de-DE" altLang="de-DE" sz="2200" b="1" dirty="0"/>
              <a:t> </a:t>
            </a:r>
            <a:r>
              <a:rPr lang="de-DE" altLang="de-DE" sz="2200" b="1" dirty="0" err="1"/>
              <a:t>advocacy</a:t>
            </a:r>
            <a:r>
              <a:rPr lang="de-DE" altLang="de-DE" sz="2200" b="1" dirty="0"/>
              <a:t> </a:t>
            </a:r>
            <a:r>
              <a:rPr lang="de-DE" altLang="de-DE" sz="2200" b="1" dirty="0" err="1"/>
              <a:t>groups</a:t>
            </a:r>
            <a:r>
              <a:rPr lang="de-DE" altLang="de-DE" sz="2200" b="1" dirty="0"/>
              <a:t> (</a:t>
            </a:r>
            <a:r>
              <a:rPr lang="de-DE" altLang="de-DE" sz="2200" b="1" dirty="0" err="1"/>
              <a:t>ePAG</a:t>
            </a:r>
            <a:r>
              <a:rPr lang="de-DE" altLang="de-DE" sz="2200" b="1" dirty="0"/>
              <a:t>)</a:t>
            </a:r>
          </a:p>
          <a:p>
            <a:pPr>
              <a:spcBef>
                <a:spcPts val="600"/>
              </a:spcBef>
              <a:buFont typeface="Arial" charset="0"/>
              <a:buNone/>
            </a:pPr>
            <a:r>
              <a:rPr lang="de-DE" altLang="de-DE" sz="2200" dirty="0">
                <a:solidFill>
                  <a:srgbClr val="C00000"/>
                </a:solidFill>
              </a:rPr>
              <a:t>EURORDIS</a:t>
            </a:r>
            <a:r>
              <a:rPr lang="de-DE" altLang="de-DE" sz="2200" b="1" dirty="0"/>
              <a:t>              		           </a:t>
            </a:r>
            <a:r>
              <a:rPr lang="de-DE" altLang="de-DE" sz="2200" i="1" dirty="0"/>
              <a:t>www.eurordis.org</a:t>
            </a:r>
          </a:p>
          <a:p>
            <a:pPr>
              <a:spcBef>
                <a:spcPts val="2400"/>
              </a:spcBef>
              <a:buFont typeface="Arial" charset="0"/>
              <a:buNone/>
            </a:pPr>
            <a:endParaRPr lang="de-DE" altLang="de-DE" sz="22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3" y="814291"/>
            <a:ext cx="28194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hteck 12"/>
          <p:cNvSpPr/>
          <p:nvPr/>
        </p:nvSpPr>
        <p:spPr>
          <a:xfrm>
            <a:off x="347663" y="2076354"/>
            <a:ext cx="8483600" cy="13620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1000" sy="101000" algn="ctr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428625" y="2162079"/>
            <a:ext cx="612457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 typeface="Arial" charset="0"/>
              <a:buNone/>
            </a:pPr>
            <a:r>
              <a:rPr lang="de-DE" altLang="de-DE" sz="2200" b="1" dirty="0" smtClean="0"/>
              <a:t>Zentren für seltene Erkrankungen (ZSE</a:t>
            </a:r>
            <a:r>
              <a:rPr lang="de-DE" altLang="de-DE" sz="2200" b="1" dirty="0"/>
              <a:t>)</a:t>
            </a:r>
          </a:p>
          <a:p>
            <a:pPr>
              <a:spcBef>
                <a:spcPts val="600"/>
              </a:spcBef>
              <a:buFont typeface="Arial" charset="0"/>
              <a:buNone/>
            </a:pPr>
            <a:r>
              <a:rPr lang="de-DE" altLang="de-DE" sz="2200" dirty="0">
                <a:solidFill>
                  <a:srgbClr val="C00000"/>
                </a:solidFill>
              </a:rPr>
              <a:t>SE-Atlas</a:t>
            </a:r>
            <a:r>
              <a:rPr lang="de-DE" altLang="de-DE" sz="2200" b="1" dirty="0"/>
              <a:t>              		       	     </a:t>
            </a:r>
            <a:r>
              <a:rPr lang="de-DE" altLang="de-DE" sz="2200" b="1" dirty="0" smtClean="0"/>
              <a:t>            </a:t>
            </a:r>
            <a:r>
              <a:rPr lang="de-DE" altLang="de-DE" sz="2200" i="1" dirty="0" smtClean="0"/>
              <a:t>www.se-atlas.de</a:t>
            </a:r>
            <a:endParaRPr lang="de-DE" altLang="de-DE" sz="2200" i="1" dirty="0"/>
          </a:p>
        </p:txBody>
      </p:sp>
      <p:pic>
        <p:nvPicPr>
          <p:cNvPr id="15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1" t="44710" r="14702" b="23317"/>
          <a:stretch>
            <a:fillRect/>
          </a:stretch>
        </p:blipFill>
        <p:spPr bwMode="auto">
          <a:xfrm>
            <a:off x="7510463" y="2197004"/>
            <a:ext cx="10922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19055" r="67464" b="60381"/>
          <a:stretch>
            <a:fillRect/>
          </a:stretch>
        </p:blipFill>
        <p:spPr bwMode="auto">
          <a:xfrm>
            <a:off x="6224588" y="2204941"/>
            <a:ext cx="10509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Eurordis, Rare Diseases Europ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7308850" y="5113241"/>
            <a:ext cx="11715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hteck 17"/>
          <p:cNvSpPr/>
          <p:nvPr/>
        </p:nvSpPr>
        <p:spPr>
          <a:xfrm>
            <a:off x="8194675" y="5581554"/>
            <a:ext cx="446088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722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114590"/>
            <a:ext cx="7620000" cy="532391"/>
          </a:xfrm>
        </p:spPr>
        <p:txBody>
          <a:bodyPr/>
          <a:lstStyle/>
          <a:p>
            <a:r>
              <a:rPr lang="de-DE" dirty="0" smtClean="0"/>
              <a:t>Fazit</a:t>
            </a: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554472" y="721721"/>
            <a:ext cx="7994650" cy="544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66700" indent="-266700" defTabSz="914400" eaLnBrk="0" hangingPunct="0">
              <a:spcBef>
                <a:spcPts val="1200"/>
              </a:spcBef>
            </a:pPr>
            <a:r>
              <a:rPr lang="de-DE" sz="2000" b="1" dirty="0">
                <a:solidFill>
                  <a:sysClr val="windowText" lastClr="000000"/>
                </a:solidFill>
                <a:latin typeface="Arial"/>
              </a:rPr>
              <a:t>ETS sind </a:t>
            </a:r>
            <a:r>
              <a:rPr lang="de-DE" sz="2000" b="1" dirty="0" smtClean="0">
                <a:solidFill>
                  <a:sysClr val="windowText" lastClr="000000"/>
                </a:solidFill>
                <a:latin typeface="Arial"/>
              </a:rPr>
              <a:t>häufige Verdachts- / Differentialdiagnose</a:t>
            </a:r>
            <a:endParaRPr lang="de-DE" altLang="de-DE" sz="2000" b="1" dirty="0" smtClean="0">
              <a:solidFill>
                <a:prstClr val="black"/>
              </a:solidFill>
            </a:endParaRPr>
          </a:p>
          <a:p>
            <a:pPr marL="266700" indent="-266700" defTabSz="914400" eaLnBrk="0" hangingPunct="0">
              <a:spcBef>
                <a:spcPts val="600"/>
              </a:spcBef>
            </a:pPr>
            <a:r>
              <a:rPr lang="de-DE" altLang="de-DE" sz="2000" b="1" dirty="0">
                <a:solidFill>
                  <a:prstClr val="black"/>
                </a:solidFill>
              </a:rPr>
              <a:t>hohes Tumorrisiko einerseits, gute Möglichkeiten der Behandlung und Vorsorge / Früherkennung </a:t>
            </a:r>
            <a:r>
              <a:rPr lang="de-DE" altLang="de-DE" sz="2000" b="1" dirty="0" smtClean="0">
                <a:solidFill>
                  <a:prstClr val="black"/>
                </a:solidFill>
              </a:rPr>
              <a:t>andererseits</a:t>
            </a:r>
          </a:p>
          <a:p>
            <a:pPr marL="266700" indent="-266700" defTabSz="914400" eaLnBrk="0" hangingPunct="0">
              <a:spcBef>
                <a:spcPts val="600"/>
              </a:spcBef>
            </a:pPr>
            <a:r>
              <a:rPr lang="de-DE" altLang="de-DE" sz="2000" b="1" dirty="0">
                <a:solidFill>
                  <a:prstClr val="black"/>
                </a:solidFill>
              </a:rPr>
              <a:t>Erkennung ist wichtig für erkrankte Patienten und (zahlreiche) Risikopersonen der </a:t>
            </a:r>
            <a:r>
              <a:rPr lang="de-DE" altLang="de-DE" sz="2000" b="1" dirty="0" smtClean="0">
                <a:solidFill>
                  <a:prstClr val="black"/>
                </a:solidFill>
              </a:rPr>
              <a:t>Familie</a:t>
            </a:r>
          </a:p>
          <a:p>
            <a:pPr marL="266700" indent="-266700" defTabSz="914400" eaLnBrk="0" hangingPunct="0">
              <a:spcBef>
                <a:spcPts val="600"/>
              </a:spcBef>
            </a:pPr>
            <a:r>
              <a:rPr lang="de-DE" altLang="de-DE" sz="2000" b="1" dirty="0" smtClean="0">
                <a:solidFill>
                  <a:prstClr val="black"/>
                </a:solidFill>
              </a:rPr>
              <a:t>Durch derzeitige Praxis der genetischen Diagnostik werden viele Familien mit erblichen Formen übersehen</a:t>
            </a:r>
          </a:p>
          <a:p>
            <a:pPr marL="266700" indent="-266700" defTabSz="914400" eaLnBrk="0" hangingPunct="0">
              <a:spcBef>
                <a:spcPts val="600"/>
              </a:spcBef>
            </a:pPr>
            <a:r>
              <a:rPr lang="de-DE" altLang="de-DE" sz="2000" b="1" dirty="0" smtClean="0">
                <a:solidFill>
                  <a:prstClr val="black"/>
                </a:solidFill>
              </a:rPr>
              <a:t>Wenn 4-5 klinische Leitsymptome ETS angewendet werden, können sehr viel mehr Patienten erkannt und zur weiteren Abklärung an Spezialambulanzen / Zentren verwiesen werden</a:t>
            </a:r>
          </a:p>
          <a:p>
            <a:pPr marL="266700" indent="-266700" defTabSz="914400" eaLnBrk="0" hangingPunct="0">
              <a:spcBef>
                <a:spcPts val="600"/>
              </a:spcBef>
            </a:pPr>
            <a:r>
              <a:rPr lang="de-DE" altLang="de-DE" sz="2000" b="1" dirty="0">
                <a:solidFill>
                  <a:prstClr val="black"/>
                </a:solidFill>
              </a:rPr>
              <a:t>Bessere Eigen- und Familiengeschichten / Befunderhebung</a:t>
            </a:r>
          </a:p>
          <a:p>
            <a:pPr marL="266700" indent="-266700" defTabSz="914400" eaLnBrk="0" hangingPunct="0">
              <a:spcBef>
                <a:spcPts val="600"/>
              </a:spcBef>
            </a:pPr>
            <a:r>
              <a:rPr lang="de-DE" altLang="de-DE" sz="2000" b="1" dirty="0" smtClean="0">
                <a:solidFill>
                  <a:prstClr val="black"/>
                </a:solidFill>
              </a:rPr>
              <a:t>Diagnostik immer </a:t>
            </a:r>
            <a:r>
              <a:rPr lang="de-DE" altLang="de-DE" sz="2000" b="1" dirty="0">
                <a:solidFill>
                  <a:prstClr val="black"/>
                </a:solidFill>
              </a:rPr>
              <a:t>zuerst bei einer erkrankten </a:t>
            </a:r>
            <a:r>
              <a:rPr lang="de-DE" altLang="de-DE" sz="2000" b="1" dirty="0" smtClean="0">
                <a:solidFill>
                  <a:prstClr val="black"/>
                </a:solidFill>
              </a:rPr>
              <a:t>Person; dann prädiktive Testung von Risikopersonen in Familie</a:t>
            </a:r>
          </a:p>
          <a:p>
            <a:pPr marL="266700" indent="-266700" defTabSz="914400" eaLnBrk="0" hangingPunct="0">
              <a:spcBef>
                <a:spcPts val="600"/>
              </a:spcBef>
            </a:pPr>
            <a:r>
              <a:rPr lang="de-DE" altLang="de-DE" sz="2000" b="1" dirty="0" smtClean="0">
                <a:solidFill>
                  <a:prstClr val="black"/>
                </a:solidFill>
              </a:rPr>
              <a:t>Vorstellung </a:t>
            </a:r>
            <a:r>
              <a:rPr lang="de-DE" altLang="de-DE" sz="2000" b="1" dirty="0">
                <a:solidFill>
                  <a:prstClr val="black"/>
                </a:solidFill>
              </a:rPr>
              <a:t>in humangenetischer Sprechstunde für Einordnung und genetische Testung der </a:t>
            </a:r>
            <a:r>
              <a:rPr lang="de-DE" altLang="de-DE" sz="2000" b="1" dirty="0" smtClean="0">
                <a:solidFill>
                  <a:prstClr val="black"/>
                </a:solidFill>
              </a:rPr>
              <a:t>Angehörigen</a:t>
            </a:r>
          </a:p>
          <a:p>
            <a:pPr marL="266700" indent="-266700" defTabSz="914400" eaLnBrk="0" hangingPunct="0">
              <a:spcBef>
                <a:spcPts val="600"/>
              </a:spcBef>
            </a:pPr>
            <a:r>
              <a:rPr lang="de-DE" altLang="de-DE" sz="2000" b="1" dirty="0" smtClean="0">
                <a:solidFill>
                  <a:prstClr val="black"/>
                </a:solidFill>
              </a:rPr>
              <a:t>Es gibt viele Informations- und Betreuungsmöglichkeiten</a:t>
            </a:r>
            <a:endParaRPr lang="de-DE" altLang="de-DE" sz="2000" b="1" dirty="0">
              <a:solidFill>
                <a:prstClr val="black"/>
              </a:solidFill>
            </a:endParaRPr>
          </a:p>
          <a:p>
            <a:pPr marL="266700" indent="-266700" defTabSz="914400" eaLnBrk="0" hangingPunct="0">
              <a:spcBef>
                <a:spcPts val="600"/>
              </a:spcBef>
            </a:pPr>
            <a:endParaRPr lang="de-DE" altLang="de-DE" sz="20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19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sz="2400" dirty="0" smtClean="0"/>
              <a:t>Erblich versus familiär und </a:t>
            </a:r>
            <a:r>
              <a:rPr lang="de-DE" sz="2400" dirty="0"/>
              <a:t>nicht-erblich 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970814" y="1449541"/>
            <a:ext cx="4321175" cy="4149725"/>
            <a:chOff x="604" y="1097"/>
            <a:chExt cx="2722" cy="2614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604" y="1097"/>
            <a:ext cx="2722" cy="2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2" name="Arbeitsblatt" r:id="rId4" imgW="5819744" imgH="3390900" progId="Excel.Sheet.8">
                    <p:embed/>
                  </p:oleObj>
                </mc:Choice>
                <mc:Fallback>
                  <p:oleObj name="Arbeitsblatt" r:id="rId4" imgW="5819744" imgH="3390900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4544" t="4347" r="20874" b="3252"/>
                        <a:stretch>
                          <a:fillRect/>
                        </a:stretch>
                      </p:blipFill>
                      <p:spPr bwMode="auto">
                        <a:xfrm>
                          <a:off x="604" y="1097"/>
                          <a:ext cx="2722" cy="26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012" y="2542"/>
              <a:ext cx="1147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2000" b="1" dirty="0" smtClean="0">
                  <a:solidFill>
                    <a:prstClr val="white"/>
                  </a:solidFill>
                </a:rPr>
                <a:t>nicht-erblich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2000" b="1" dirty="0" smtClean="0">
                  <a:solidFill>
                    <a:prstClr val="white"/>
                  </a:solidFill>
                </a:rPr>
                <a:t>(sporadisch)</a:t>
              </a:r>
              <a:endParaRPr lang="de-DE" altLang="de-DE" sz="2000" b="1" dirty="0">
                <a:solidFill>
                  <a:prstClr val="white"/>
                </a:solidFill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2061" y="1729"/>
              <a:ext cx="71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800" b="1">
                  <a:solidFill>
                    <a:prstClr val="white"/>
                  </a:solidFill>
                </a:rPr>
                <a:t>familiäre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800" b="1">
                  <a:solidFill>
                    <a:prstClr val="white"/>
                  </a:solidFill>
                </a:rPr>
                <a:t>Häufung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407" y="2273"/>
              <a:ext cx="59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800" b="1" dirty="0">
                  <a:solidFill>
                    <a:srgbClr val="CC0000"/>
                  </a:solidFill>
                </a:rPr>
                <a:t>erblich</a:t>
              </a:r>
            </a:p>
          </p:txBody>
        </p:sp>
      </p:grp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6389582" y="3006879"/>
            <a:ext cx="1838965" cy="1077218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de-DE" altLang="de-DE" sz="2800" b="1" dirty="0" smtClean="0">
                <a:solidFill>
                  <a:srgbClr val="CC0000"/>
                </a:solidFill>
              </a:rPr>
              <a:t>&gt; 50,000</a:t>
            </a:r>
            <a:r>
              <a:rPr lang="de-DE" altLang="de-DE" sz="1800" b="1" dirty="0" smtClean="0">
                <a:solidFill>
                  <a:srgbClr val="CC0000"/>
                </a:solidFill>
              </a:rPr>
              <a:t> </a:t>
            </a:r>
            <a:endParaRPr lang="de-DE" altLang="de-DE" sz="1800" b="1" dirty="0">
              <a:solidFill>
                <a:srgbClr val="CC0000"/>
              </a:solidFill>
            </a:endParaRPr>
          </a:p>
          <a:p>
            <a:pPr algn="ctr">
              <a:defRPr/>
            </a:pPr>
            <a:r>
              <a:rPr lang="de-DE" altLang="de-DE" sz="1800" b="1" dirty="0" smtClean="0">
                <a:solidFill>
                  <a:prstClr val="black"/>
                </a:solidFill>
              </a:rPr>
              <a:t>Fälle </a:t>
            </a:r>
            <a:r>
              <a:rPr lang="de-DE" altLang="de-DE" sz="1800" b="1" dirty="0">
                <a:solidFill>
                  <a:prstClr val="black"/>
                </a:solidFill>
              </a:rPr>
              <a:t>/ </a:t>
            </a:r>
            <a:r>
              <a:rPr lang="de-DE" altLang="de-DE" sz="1800" b="1" dirty="0" smtClean="0">
                <a:solidFill>
                  <a:prstClr val="black"/>
                </a:solidFill>
              </a:rPr>
              <a:t>Jahr </a:t>
            </a:r>
            <a:endParaRPr lang="de-DE" altLang="de-DE" sz="1800" b="1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de-DE" altLang="de-DE" sz="1800" b="1" dirty="0">
                <a:solidFill>
                  <a:prstClr val="black"/>
                </a:solidFill>
              </a:rPr>
              <a:t>in </a:t>
            </a:r>
            <a:r>
              <a:rPr lang="de-DE" altLang="de-DE" sz="1800" b="1" dirty="0" smtClean="0">
                <a:solidFill>
                  <a:prstClr val="black"/>
                </a:solidFill>
              </a:rPr>
              <a:t>Deutschland</a:t>
            </a:r>
            <a:endParaRPr lang="de-DE" altLang="de-DE" sz="1800" b="1" dirty="0">
              <a:solidFill>
                <a:prstClr val="black"/>
              </a:solidFill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4968139" y="3221191"/>
            <a:ext cx="1119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3200" b="1" dirty="0" smtClean="0">
                <a:solidFill>
                  <a:srgbClr val="CC0000"/>
                </a:solidFill>
              </a:rPr>
              <a:t>10 </a:t>
            </a:r>
            <a:r>
              <a:rPr lang="de-DE" altLang="de-DE" sz="3200" b="1" dirty="0">
                <a:solidFill>
                  <a:srgbClr val="CC0000"/>
                </a:solidFill>
              </a:rPr>
              <a:t>%</a:t>
            </a:r>
          </a:p>
        </p:txBody>
      </p:sp>
      <p:pic>
        <p:nvPicPr>
          <p:cNvPr id="12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54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54472" y="312988"/>
            <a:ext cx="7620000" cy="505618"/>
          </a:xfrm>
        </p:spPr>
        <p:txBody>
          <a:bodyPr/>
          <a:lstStyle/>
          <a:p>
            <a:r>
              <a:rPr lang="de-DE" sz="2400" dirty="0"/>
              <a:t>Team Zentrum für erbliche </a:t>
            </a:r>
            <a:r>
              <a:rPr lang="de-DE" sz="2400" dirty="0" smtClean="0"/>
              <a:t>Tumorsyndrome Bonn</a:t>
            </a:r>
            <a:endParaRPr lang="de-DE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291" y="1227909"/>
            <a:ext cx="7048181" cy="477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8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" t="20250" r="10202" b="19431"/>
          <a:stretch>
            <a:fillRect/>
          </a:stretch>
        </p:blipFill>
        <p:spPr bwMode="auto">
          <a:xfrm>
            <a:off x="451351" y="2159000"/>
            <a:ext cx="381317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0" b="34509"/>
          <a:stretch>
            <a:fillRect/>
          </a:stretch>
        </p:blipFill>
        <p:spPr bwMode="auto">
          <a:xfrm>
            <a:off x="4933950" y="4494213"/>
            <a:ext cx="3382963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424363"/>
            <a:ext cx="2254250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5" descr="\\umcn.nl\apps\Appsense\z520127\RedirectedFolders\Desktop\teamwork-story-teamwork-makes-the-dreamwor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2916238"/>
            <a:ext cx="150336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13" y="1295400"/>
            <a:ext cx="32480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286251" y="1222375"/>
            <a:ext cx="4176712" cy="26654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411413" y="4318000"/>
            <a:ext cx="6151562" cy="18732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grpSp>
        <p:nvGrpSpPr>
          <p:cNvPr id="11" name="Gruppieren 3"/>
          <p:cNvGrpSpPr>
            <a:grpSpLocks/>
          </p:cNvGrpSpPr>
          <p:nvPr/>
        </p:nvGrpSpPr>
        <p:grpSpPr bwMode="auto">
          <a:xfrm>
            <a:off x="4779963" y="514350"/>
            <a:ext cx="4046537" cy="2087563"/>
            <a:chOff x="4787900" y="836712"/>
            <a:chExt cx="4046538" cy="2087463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83" t="40463" r="38060" b="25705"/>
            <a:stretch>
              <a:fillRect/>
            </a:stretch>
          </p:blipFill>
          <p:spPr bwMode="auto">
            <a:xfrm>
              <a:off x="6537325" y="1150027"/>
              <a:ext cx="2239963" cy="172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uppieren 1"/>
            <p:cNvGrpSpPr>
              <a:grpSpLocks/>
            </p:cNvGrpSpPr>
            <p:nvPr/>
          </p:nvGrpSpPr>
          <p:grpSpPr bwMode="auto">
            <a:xfrm>
              <a:off x="4946650" y="1258516"/>
              <a:ext cx="1570038" cy="1522412"/>
              <a:chOff x="4904746" y="825768"/>
              <a:chExt cx="1568799" cy="1523113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660" t="56384" r="18805" b="31956"/>
              <a:stretch>
                <a:fillRect/>
              </a:stretch>
            </p:blipFill>
            <p:spPr bwMode="auto">
              <a:xfrm>
                <a:off x="5385554" y="1545849"/>
                <a:ext cx="555277" cy="803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19" t="56384" r="82909" b="31099"/>
              <a:stretch>
                <a:fillRect/>
              </a:stretch>
            </p:blipFill>
            <p:spPr bwMode="auto">
              <a:xfrm>
                <a:off x="4904746" y="825768"/>
                <a:ext cx="528977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807" t="56384" r="70222" b="29288"/>
              <a:stretch>
                <a:fillRect/>
              </a:stretch>
            </p:blipFill>
            <p:spPr bwMode="auto">
              <a:xfrm>
                <a:off x="5940152" y="825768"/>
                <a:ext cx="533393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4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18" t="41078" r="29028" b="23631"/>
              <a:stretch>
                <a:fillRect/>
              </a:stretch>
            </p:blipFill>
            <p:spPr bwMode="auto">
              <a:xfrm>
                <a:off x="5413270" y="836712"/>
                <a:ext cx="519855" cy="709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858" t="56384" r="31442" b="31073"/>
              <a:stretch>
                <a:fillRect/>
              </a:stretch>
            </p:blipFill>
            <p:spPr bwMode="auto">
              <a:xfrm>
                <a:off x="5928901" y="1545848"/>
                <a:ext cx="534839" cy="803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386" t="31535" r="59341" b="32146"/>
              <a:stretch>
                <a:fillRect/>
              </a:stretch>
            </p:blipFill>
            <p:spPr bwMode="auto">
              <a:xfrm>
                <a:off x="4919456" y="1546603"/>
                <a:ext cx="521127" cy="802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Rechteck 13"/>
            <p:cNvSpPr/>
            <p:nvPr/>
          </p:nvSpPr>
          <p:spPr>
            <a:xfrm>
              <a:off x="4787900" y="836712"/>
              <a:ext cx="4046538" cy="20874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15" name="Textfeld 1"/>
            <p:cNvSpPr txBox="1">
              <a:spLocks noChangeArrowheads="1"/>
            </p:cNvSpPr>
            <p:nvPr/>
          </p:nvSpPr>
          <p:spPr bwMode="auto">
            <a:xfrm>
              <a:off x="5329580" y="889184"/>
              <a:ext cx="320228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6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Team University Hospital Bonn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149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468207" y="194154"/>
            <a:ext cx="6096494" cy="868831"/>
          </a:xfrm>
        </p:spPr>
        <p:txBody>
          <a:bodyPr/>
          <a:lstStyle/>
          <a:p>
            <a:r>
              <a:rPr lang="de-DE" sz="2400" dirty="0" smtClean="0"/>
              <a:t>Anteil erblicher (hereditärer) Formen in </a:t>
            </a:r>
            <a:r>
              <a:rPr lang="de-DE" sz="2400" dirty="0" err="1" smtClean="0"/>
              <a:t>unselektierten</a:t>
            </a:r>
            <a:r>
              <a:rPr lang="de-DE" sz="2400" dirty="0" smtClean="0"/>
              <a:t> Patienten-Kollektiven</a:t>
            </a:r>
            <a:endParaRPr lang="de-DE" sz="2400" dirty="0"/>
          </a:p>
        </p:txBody>
      </p:sp>
      <p:pic>
        <p:nvPicPr>
          <p:cNvPr id="12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/>
          <a:srcRect l="40374" t="19188" r="7835" b="26816"/>
          <a:stretch/>
        </p:blipFill>
        <p:spPr>
          <a:xfrm>
            <a:off x="668740" y="1501254"/>
            <a:ext cx="7493458" cy="4394579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5703464" y="6057103"/>
            <a:ext cx="31197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 smtClean="0"/>
              <a:t>Esplin</a:t>
            </a:r>
            <a:r>
              <a:rPr lang="de-DE" sz="1200" dirty="0" smtClean="0"/>
              <a:t> et al., JCO Precision </a:t>
            </a:r>
            <a:r>
              <a:rPr lang="de-DE" sz="1200" dirty="0" err="1" smtClean="0"/>
              <a:t>Oncology</a:t>
            </a:r>
            <a:r>
              <a:rPr lang="de-DE" sz="1200" dirty="0" smtClean="0"/>
              <a:t> 2022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6712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468207" y="194154"/>
            <a:ext cx="6096494" cy="868831"/>
          </a:xfrm>
        </p:spPr>
        <p:txBody>
          <a:bodyPr/>
          <a:lstStyle/>
          <a:p>
            <a:r>
              <a:rPr lang="de-DE" sz="2400" dirty="0" smtClean="0"/>
              <a:t>Anteil erblicher (hereditärer) Formen in </a:t>
            </a:r>
            <a:r>
              <a:rPr lang="de-DE" sz="2400" dirty="0" err="1" smtClean="0"/>
              <a:t>unselektierten</a:t>
            </a:r>
            <a:r>
              <a:rPr lang="de-DE" sz="2400" dirty="0" smtClean="0"/>
              <a:t> Patienten-Kollektiven</a:t>
            </a:r>
            <a:endParaRPr lang="de-DE" sz="2400" dirty="0"/>
          </a:p>
        </p:txBody>
      </p:sp>
      <p:pic>
        <p:nvPicPr>
          <p:cNvPr id="12" name="Grafik 5" descr="UKB_Logo_RGB_Subline Institut für Humangenet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8275"/>
            <a:ext cx="13573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/>
        </p:nvSpPr>
        <p:spPr>
          <a:xfrm>
            <a:off x="5703464" y="6057103"/>
            <a:ext cx="31197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 smtClean="0"/>
              <a:t>Esplin</a:t>
            </a:r>
            <a:r>
              <a:rPr lang="de-DE" sz="1200" dirty="0" smtClean="0"/>
              <a:t> et al., JCO Precision </a:t>
            </a:r>
            <a:r>
              <a:rPr lang="de-DE" sz="1200" dirty="0" err="1" smtClean="0"/>
              <a:t>Oncology</a:t>
            </a:r>
            <a:r>
              <a:rPr lang="de-DE" sz="1200" dirty="0" smtClean="0"/>
              <a:t> 2022</a:t>
            </a:r>
            <a:endParaRPr lang="de-DE" sz="1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/>
          <a:srcRect l="40672" t="24760" r="8806" b="21244"/>
          <a:stretch/>
        </p:blipFill>
        <p:spPr>
          <a:xfrm>
            <a:off x="604685" y="1457721"/>
            <a:ext cx="7229130" cy="434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1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2409</Words>
  <Application>Microsoft Office PowerPoint</Application>
  <PresentationFormat>Bildschirmpräsentation (4:3)</PresentationFormat>
  <Paragraphs>532</Paragraphs>
  <Slides>71</Slides>
  <Notes>71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5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71</vt:i4>
      </vt:variant>
    </vt:vector>
  </HeadingPairs>
  <TitlesOfParts>
    <vt:vector size="85" baseType="lpstr">
      <vt:lpstr>MS PGothic</vt:lpstr>
      <vt:lpstr>MS PGothic</vt:lpstr>
      <vt:lpstr>Arial</vt:lpstr>
      <vt:lpstr>Arial Narrow</vt:lpstr>
      <vt:lpstr>Calibri</vt:lpstr>
      <vt:lpstr>Lucida Sans</vt:lpstr>
      <vt:lpstr>Symbol</vt:lpstr>
      <vt:lpstr>Times New Roman</vt:lpstr>
      <vt:lpstr>Office-Design</vt:lpstr>
      <vt:lpstr>Standarddesign</vt:lpstr>
      <vt:lpstr>1_Office-Design</vt:lpstr>
      <vt:lpstr>2_Office-Design</vt:lpstr>
      <vt:lpstr>3_Office-Design</vt:lpstr>
      <vt:lpstr>Arbeitsblatt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Gendiagnostikgesetz (GenDG)</vt:lpstr>
      <vt:lpstr>Initiierung Keimbahn-Diagnostik</vt:lpstr>
      <vt:lpstr>Ambulanzen erbliche Tumorsyndrome www.NZET.de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Uniklinik Köln  MedizinFotoKöln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Azita Kley-Khatibi</dc:creator>
  <cp:lastModifiedBy>Stefan Aretz</cp:lastModifiedBy>
  <cp:revision>535</cp:revision>
  <cp:lastPrinted>2020-04-21T14:48:19Z</cp:lastPrinted>
  <dcterms:created xsi:type="dcterms:W3CDTF">2013-03-27T08:44:42Z</dcterms:created>
  <dcterms:modified xsi:type="dcterms:W3CDTF">2023-01-30T08:07:03Z</dcterms:modified>
</cp:coreProperties>
</file>